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 id="2147483660" r:id="rId2"/>
    <p:sldMasterId id="2147483672" r:id="rId3"/>
  </p:sldMasterIdLst>
  <p:notesMasterIdLst>
    <p:notesMasterId r:id="rId28"/>
  </p:notesMasterIdLst>
  <p:handoutMasterIdLst>
    <p:handoutMasterId r:id="rId29"/>
  </p:handoutMasterIdLst>
  <p:sldIdLst>
    <p:sldId id="256" r:id="rId4"/>
    <p:sldId id="257" r:id="rId5"/>
    <p:sldId id="264" r:id="rId6"/>
    <p:sldId id="258" r:id="rId7"/>
    <p:sldId id="259" r:id="rId8"/>
    <p:sldId id="260" r:id="rId9"/>
    <p:sldId id="261" r:id="rId10"/>
    <p:sldId id="262" r:id="rId11"/>
    <p:sldId id="263" r:id="rId12"/>
    <p:sldId id="265" r:id="rId13"/>
    <p:sldId id="266" r:id="rId14"/>
    <p:sldId id="281" r:id="rId15"/>
    <p:sldId id="268" r:id="rId16"/>
    <p:sldId id="269" r:id="rId17"/>
    <p:sldId id="270" r:id="rId18"/>
    <p:sldId id="271" r:id="rId19"/>
    <p:sldId id="272" r:id="rId20"/>
    <p:sldId id="273" r:id="rId21"/>
    <p:sldId id="274" r:id="rId22"/>
    <p:sldId id="275" r:id="rId23"/>
    <p:sldId id="277" r:id="rId24"/>
    <p:sldId id="278" r:id="rId25"/>
    <p:sldId id="279" r:id="rId26"/>
    <p:sldId id="280" r:id="rId27"/>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264" y="5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38CF26BB-2463-4471-8040-18FD0D8FA624}" type="datetimeFigureOut">
              <a:rPr lang="en-GB" smtClean="0"/>
              <a:t>25/04/2017</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EE8A902-1FCA-4F68-8A83-237D51EDCF18}" type="slidenum">
              <a:rPr lang="en-GB" smtClean="0"/>
              <a:t>‹N°›</a:t>
            </a:fld>
            <a:endParaRPr lang="en-GB"/>
          </a:p>
        </p:txBody>
      </p:sp>
    </p:spTree>
    <p:extLst>
      <p:ext uri="{BB962C8B-B14F-4D97-AF65-F5344CB8AC3E}">
        <p14:creationId xmlns:p14="http://schemas.microsoft.com/office/powerpoint/2010/main" val="37160187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AC72807-EED1-42F2-83FA-89355C571EC7}" type="datetimeFigureOut">
              <a:rPr lang="en-GB" smtClean="0"/>
              <a:t>25/04/2017</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4ADC783-323F-4008-93B4-885628229598}" type="slidenum">
              <a:rPr lang="en-GB" smtClean="0"/>
              <a:t>‹N°›</a:t>
            </a:fld>
            <a:endParaRPr lang="en-GB"/>
          </a:p>
        </p:txBody>
      </p:sp>
    </p:spTree>
    <p:extLst>
      <p:ext uri="{BB962C8B-B14F-4D97-AF65-F5344CB8AC3E}">
        <p14:creationId xmlns:p14="http://schemas.microsoft.com/office/powerpoint/2010/main" val="3009291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4ADC783-323F-4008-93B4-885628229598}" type="slidenum">
              <a:rPr lang="en-GB" smtClean="0"/>
              <a:t>1</a:t>
            </a:fld>
            <a:endParaRPr lang="en-GB" dirty="0"/>
          </a:p>
        </p:txBody>
      </p:sp>
    </p:spTree>
    <p:extLst>
      <p:ext uri="{BB962C8B-B14F-4D97-AF65-F5344CB8AC3E}">
        <p14:creationId xmlns:p14="http://schemas.microsoft.com/office/powerpoint/2010/main" val="2357135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18517" y="4715908"/>
            <a:ext cx="5904655" cy="4467702"/>
          </a:xfrm>
        </p:spPr>
        <p:txBody>
          <a:bodyPr/>
          <a:lstStyle/>
          <a:p>
            <a:r>
              <a:rPr lang="en-GB" b="1" dirty="0" err="1" smtClean="0"/>
              <a:t>J’en</a:t>
            </a:r>
            <a:r>
              <a:rPr lang="en-GB" b="1" dirty="0" smtClean="0"/>
              <a:t> </a:t>
            </a:r>
            <a:r>
              <a:rPr lang="en-GB" b="1" dirty="0" err="1" smtClean="0"/>
              <a:t>viens</a:t>
            </a:r>
            <a:r>
              <a:rPr lang="en-GB" b="1" dirty="0" smtClean="0"/>
              <a:t> </a:t>
            </a:r>
            <a:r>
              <a:rPr lang="en-GB" b="1" dirty="0" err="1" smtClean="0"/>
              <a:t>maintenant</a:t>
            </a:r>
            <a:r>
              <a:rPr lang="en-GB" b="1" dirty="0" smtClean="0"/>
              <a:t> au </a:t>
            </a:r>
            <a:r>
              <a:rPr lang="en-GB" b="1" dirty="0" err="1" smtClean="0"/>
              <a:t>deuxième</a:t>
            </a:r>
            <a:r>
              <a:rPr lang="en-GB" b="1" dirty="0" smtClean="0"/>
              <a:t> </a:t>
            </a:r>
            <a:r>
              <a:rPr lang="en-GB" b="1" dirty="0" err="1" smtClean="0"/>
              <a:t>chapitre</a:t>
            </a:r>
            <a:r>
              <a:rPr lang="en-GB" b="1" dirty="0" smtClean="0"/>
              <a:t> de ma presentation, la question de la fair value</a:t>
            </a:r>
            <a:r>
              <a:rPr lang="en-GB" dirty="0" smtClean="0"/>
              <a:t>. </a:t>
            </a:r>
            <a:r>
              <a:rPr lang="en-GB" dirty="0" err="1" smtClean="0"/>
              <a:t>Ou</a:t>
            </a:r>
            <a:r>
              <a:rPr lang="en-GB" dirty="0" smtClean="0"/>
              <a:t> plus </a:t>
            </a:r>
            <a:r>
              <a:rPr lang="en-GB" dirty="0" err="1" smtClean="0"/>
              <a:t>exactement</a:t>
            </a:r>
            <a:r>
              <a:rPr lang="en-GB" dirty="0" smtClean="0"/>
              <a:t>, </a:t>
            </a:r>
            <a:r>
              <a:rPr lang="en-GB" dirty="0" err="1" smtClean="0"/>
              <a:t>celle</a:t>
            </a:r>
            <a:r>
              <a:rPr lang="en-GB" dirty="0" smtClean="0"/>
              <a:t> de la </a:t>
            </a:r>
            <a:r>
              <a:rPr lang="en-GB" dirty="0" err="1" smtClean="0"/>
              <a:t>juste</a:t>
            </a:r>
            <a:r>
              <a:rPr lang="en-GB" dirty="0" smtClean="0"/>
              <a:t> </a:t>
            </a:r>
            <a:r>
              <a:rPr lang="en-GB" dirty="0" err="1" smtClean="0"/>
              <a:t>valeur</a:t>
            </a:r>
            <a:r>
              <a:rPr lang="en-GB" dirty="0" smtClean="0"/>
              <a:t> </a:t>
            </a:r>
            <a:r>
              <a:rPr lang="en-GB" dirty="0" err="1" smtClean="0"/>
              <a:t>comme</a:t>
            </a:r>
            <a:r>
              <a:rPr lang="en-GB" dirty="0" smtClean="0"/>
              <a:t> mode de </a:t>
            </a:r>
            <a:r>
              <a:rPr lang="en-GB" dirty="0" err="1" smtClean="0"/>
              <a:t>mesure</a:t>
            </a:r>
            <a:r>
              <a:rPr lang="en-GB" dirty="0" smtClean="0"/>
              <a:t> des </a:t>
            </a:r>
            <a:r>
              <a:rPr lang="en-GB" dirty="0" err="1" smtClean="0"/>
              <a:t>actifs</a:t>
            </a:r>
            <a:r>
              <a:rPr lang="en-GB" dirty="0" smtClean="0"/>
              <a:t> </a:t>
            </a:r>
            <a:r>
              <a:rPr lang="en-GB" dirty="0" err="1" smtClean="0"/>
              <a:t>ou</a:t>
            </a:r>
            <a:r>
              <a:rPr lang="en-GB" dirty="0" smtClean="0"/>
              <a:t> </a:t>
            </a:r>
            <a:r>
              <a:rPr lang="en-GB" dirty="0" err="1" smtClean="0"/>
              <a:t>passifs</a:t>
            </a:r>
            <a:r>
              <a:rPr lang="en-GB" dirty="0" smtClean="0"/>
              <a:t> au </a:t>
            </a:r>
            <a:r>
              <a:rPr lang="en-GB" dirty="0" err="1" smtClean="0"/>
              <a:t>bilan</a:t>
            </a:r>
            <a:r>
              <a:rPr lang="en-GB" dirty="0" smtClean="0"/>
              <a:t> </a:t>
            </a:r>
            <a:r>
              <a:rPr lang="en-GB" dirty="0" err="1" smtClean="0"/>
              <a:t>d’une</a:t>
            </a:r>
            <a:r>
              <a:rPr lang="en-GB" dirty="0" smtClean="0"/>
              <a:t> </a:t>
            </a:r>
            <a:r>
              <a:rPr lang="en-GB" dirty="0" err="1" smtClean="0"/>
              <a:t>entreprise</a:t>
            </a:r>
            <a:r>
              <a:rPr lang="en-GB" dirty="0" smtClean="0"/>
              <a:t>.</a:t>
            </a:r>
          </a:p>
          <a:p>
            <a:r>
              <a:rPr lang="en-GB" dirty="0" err="1" smtClean="0"/>
              <a:t>Comme</a:t>
            </a:r>
            <a:r>
              <a:rPr lang="en-GB" dirty="0" smtClean="0"/>
              <a:t> je sais </a:t>
            </a:r>
            <a:r>
              <a:rPr lang="en-GB" dirty="0" err="1" smtClean="0"/>
              <a:t>que</a:t>
            </a:r>
            <a:r>
              <a:rPr lang="en-GB" dirty="0" smtClean="0"/>
              <a:t> Didier Marteau a des </a:t>
            </a:r>
            <a:r>
              <a:rPr lang="en-GB" dirty="0" err="1" smtClean="0"/>
              <a:t>idées</a:t>
            </a:r>
            <a:r>
              <a:rPr lang="en-GB" dirty="0" smtClean="0"/>
              <a:t> </a:t>
            </a:r>
            <a:r>
              <a:rPr lang="en-GB" dirty="0" err="1" smtClean="0"/>
              <a:t>bien</a:t>
            </a:r>
            <a:r>
              <a:rPr lang="en-GB" dirty="0" smtClean="0"/>
              <a:t> </a:t>
            </a:r>
            <a:r>
              <a:rPr lang="en-GB" dirty="0" err="1" smtClean="0"/>
              <a:t>arretées</a:t>
            </a:r>
            <a:r>
              <a:rPr lang="en-GB" dirty="0" smtClean="0"/>
              <a:t> </a:t>
            </a:r>
            <a:r>
              <a:rPr lang="en-GB" dirty="0" err="1" smtClean="0"/>
              <a:t>sur</a:t>
            </a:r>
            <a:r>
              <a:rPr lang="en-GB" dirty="0" smtClean="0"/>
              <a:t> la question, </a:t>
            </a:r>
            <a:r>
              <a:rPr lang="en-GB" dirty="0" err="1" smtClean="0"/>
              <a:t>il</a:t>
            </a:r>
            <a:r>
              <a:rPr lang="en-GB" dirty="0" smtClean="0"/>
              <a:t> me </a:t>
            </a:r>
            <a:r>
              <a:rPr lang="en-GB" dirty="0" err="1" smtClean="0"/>
              <a:t>parait</a:t>
            </a:r>
            <a:r>
              <a:rPr lang="en-GB" dirty="0" smtClean="0"/>
              <a:t> important de </a:t>
            </a:r>
            <a:r>
              <a:rPr lang="en-GB" dirty="0" err="1" smtClean="0"/>
              <a:t>bien</a:t>
            </a:r>
            <a:r>
              <a:rPr lang="en-GB" dirty="0" smtClean="0"/>
              <a:t> </a:t>
            </a:r>
            <a:r>
              <a:rPr lang="en-GB" dirty="0" err="1" smtClean="0"/>
              <a:t>mesurer</a:t>
            </a:r>
            <a:r>
              <a:rPr lang="en-GB" dirty="0" smtClean="0"/>
              <a:t> </a:t>
            </a:r>
            <a:r>
              <a:rPr lang="en-GB" dirty="0" err="1" smtClean="0"/>
              <a:t>ce</a:t>
            </a:r>
            <a:r>
              <a:rPr lang="en-GB" dirty="0" smtClean="0"/>
              <a:t> </a:t>
            </a:r>
            <a:r>
              <a:rPr lang="en-GB" dirty="0" err="1" smtClean="0"/>
              <a:t>dont</a:t>
            </a:r>
            <a:r>
              <a:rPr lang="en-GB" dirty="0" smtClean="0"/>
              <a:t> on </a:t>
            </a:r>
            <a:r>
              <a:rPr lang="en-GB" dirty="0" err="1" smtClean="0"/>
              <a:t>parle</a:t>
            </a:r>
            <a:r>
              <a:rPr lang="en-GB" dirty="0" smtClean="0"/>
              <a:t>. </a:t>
            </a:r>
            <a:r>
              <a:rPr lang="en-GB" dirty="0" err="1" smtClean="0"/>
              <a:t>C’est</a:t>
            </a:r>
            <a:r>
              <a:rPr lang="en-GB" dirty="0" smtClean="0"/>
              <a:t> </a:t>
            </a:r>
            <a:r>
              <a:rPr lang="en-GB" dirty="0" err="1" smtClean="0"/>
              <a:t>une</a:t>
            </a:r>
            <a:r>
              <a:rPr lang="en-GB" dirty="0" smtClean="0"/>
              <a:t> question qui </a:t>
            </a:r>
            <a:r>
              <a:rPr lang="en-GB" dirty="0" err="1" smtClean="0"/>
              <a:t>concerne</a:t>
            </a:r>
            <a:r>
              <a:rPr lang="en-GB" dirty="0" smtClean="0"/>
              <a:t> </a:t>
            </a:r>
            <a:r>
              <a:rPr lang="en-GB" dirty="0" err="1" smtClean="0"/>
              <a:t>principalement</a:t>
            </a:r>
            <a:r>
              <a:rPr lang="en-GB" dirty="0" smtClean="0"/>
              <a:t> les </a:t>
            </a:r>
            <a:r>
              <a:rPr lang="en-GB" dirty="0" err="1" smtClean="0"/>
              <a:t>banques</a:t>
            </a:r>
            <a:r>
              <a:rPr lang="en-GB" dirty="0" smtClean="0"/>
              <a:t> et </a:t>
            </a:r>
            <a:r>
              <a:rPr lang="en-GB" dirty="0" err="1" smtClean="0"/>
              <a:t>compagnies</a:t>
            </a:r>
            <a:r>
              <a:rPr lang="en-GB" dirty="0" smtClean="0"/>
              <a:t> </a:t>
            </a:r>
            <a:r>
              <a:rPr lang="en-GB" dirty="0" err="1" smtClean="0"/>
              <a:t>d’assurance</a:t>
            </a:r>
            <a:r>
              <a:rPr lang="en-GB" dirty="0" smtClean="0"/>
              <a:t>. </a:t>
            </a:r>
            <a:r>
              <a:rPr lang="en-GB" dirty="0" err="1" smtClean="0"/>
              <a:t>Donc</a:t>
            </a:r>
            <a:r>
              <a:rPr lang="en-GB" dirty="0" smtClean="0"/>
              <a:t>, </a:t>
            </a:r>
            <a:r>
              <a:rPr lang="en-GB" b="1" dirty="0" err="1" smtClean="0"/>
              <a:t>qu’en</a:t>
            </a:r>
            <a:r>
              <a:rPr lang="en-GB" b="1" dirty="0" smtClean="0"/>
              <a:t> </a:t>
            </a:r>
            <a:r>
              <a:rPr lang="en-GB" b="1" dirty="0" err="1" smtClean="0"/>
              <a:t>est-il</a:t>
            </a:r>
            <a:r>
              <a:rPr lang="en-GB" b="1" dirty="0" smtClean="0"/>
              <a:t> de </a:t>
            </a:r>
            <a:r>
              <a:rPr lang="en-GB" b="1" dirty="0" err="1" smtClean="0"/>
              <a:t>cette</a:t>
            </a:r>
            <a:r>
              <a:rPr lang="en-GB" b="1" dirty="0" smtClean="0"/>
              <a:t> idée de Full Fair Value qui a </a:t>
            </a:r>
            <a:r>
              <a:rPr lang="en-GB" b="1" dirty="0" err="1" smtClean="0"/>
              <a:t>été</a:t>
            </a:r>
            <a:r>
              <a:rPr lang="en-GB" b="1" dirty="0" smtClean="0"/>
              <a:t> </a:t>
            </a:r>
            <a:r>
              <a:rPr lang="en-GB" b="1" dirty="0" err="1" smtClean="0"/>
              <a:t>véhiculée</a:t>
            </a:r>
            <a:r>
              <a:rPr lang="en-GB" b="1" dirty="0" smtClean="0"/>
              <a:t> par </a:t>
            </a:r>
            <a:r>
              <a:rPr lang="en-GB" b="1" dirty="0" err="1" smtClean="0"/>
              <a:t>certains</a:t>
            </a:r>
            <a:r>
              <a:rPr lang="en-GB" b="1" dirty="0" smtClean="0"/>
              <a:t>? </a:t>
            </a:r>
          </a:p>
          <a:p>
            <a:r>
              <a:rPr lang="en-GB" dirty="0" smtClean="0"/>
              <a:t>Ce transparent </a:t>
            </a:r>
            <a:r>
              <a:rPr lang="en-GB" dirty="0" err="1" smtClean="0"/>
              <a:t>décortique</a:t>
            </a:r>
            <a:r>
              <a:rPr lang="en-GB" dirty="0" smtClean="0"/>
              <a:t> les </a:t>
            </a:r>
            <a:r>
              <a:rPr lang="en-GB" dirty="0" err="1" smtClean="0"/>
              <a:t>bilans</a:t>
            </a:r>
            <a:r>
              <a:rPr lang="en-GB" dirty="0" smtClean="0"/>
              <a:t> </a:t>
            </a:r>
            <a:r>
              <a:rPr lang="en-GB" dirty="0" err="1" smtClean="0"/>
              <a:t>consolidés</a:t>
            </a:r>
            <a:r>
              <a:rPr lang="en-GB" dirty="0" smtClean="0"/>
              <a:t> de BNPP et </a:t>
            </a:r>
            <a:r>
              <a:rPr lang="en-GB" dirty="0" err="1" smtClean="0"/>
              <a:t>SocGen</a:t>
            </a:r>
            <a:r>
              <a:rPr lang="en-GB" dirty="0" smtClean="0"/>
              <a:t> au 31/12/2013, </a:t>
            </a:r>
            <a:r>
              <a:rPr lang="en-GB" dirty="0" err="1" smtClean="0"/>
              <a:t>établis</a:t>
            </a:r>
            <a:r>
              <a:rPr lang="en-GB" dirty="0" smtClean="0"/>
              <a:t> </a:t>
            </a:r>
            <a:r>
              <a:rPr lang="en-GB" dirty="0" err="1" smtClean="0"/>
              <a:t>en</a:t>
            </a:r>
            <a:r>
              <a:rPr lang="en-GB" dirty="0" smtClean="0"/>
              <a:t> application de la </a:t>
            </a:r>
            <a:r>
              <a:rPr lang="en-GB" dirty="0" err="1" smtClean="0"/>
              <a:t>norme</a:t>
            </a:r>
            <a:r>
              <a:rPr lang="en-GB" dirty="0" smtClean="0"/>
              <a:t> IAS39 </a:t>
            </a:r>
            <a:r>
              <a:rPr lang="en-GB" dirty="0" err="1" smtClean="0"/>
              <a:t>en</a:t>
            </a:r>
            <a:r>
              <a:rPr lang="en-GB" dirty="0" smtClean="0"/>
              <a:t> </a:t>
            </a:r>
            <a:r>
              <a:rPr lang="en-GB" dirty="0" err="1" smtClean="0"/>
              <a:t>vigueur</a:t>
            </a:r>
            <a:r>
              <a:rPr lang="en-GB" dirty="0" smtClean="0"/>
              <a:t>.</a:t>
            </a:r>
          </a:p>
          <a:p>
            <a:r>
              <a:rPr lang="en-GB" dirty="0" smtClean="0"/>
              <a:t> Avec 51% du total du </a:t>
            </a:r>
            <a:r>
              <a:rPr lang="en-GB" dirty="0" err="1" smtClean="0"/>
              <a:t>bilan</a:t>
            </a:r>
            <a:r>
              <a:rPr lang="en-GB" dirty="0" smtClean="0"/>
              <a:t> </a:t>
            </a:r>
            <a:r>
              <a:rPr lang="en-GB" dirty="0" err="1" smtClean="0"/>
              <a:t>mesuré</a:t>
            </a:r>
            <a:r>
              <a:rPr lang="en-GB" dirty="0" smtClean="0"/>
              <a:t> au </a:t>
            </a:r>
            <a:r>
              <a:rPr lang="en-GB" dirty="0" err="1" smtClean="0"/>
              <a:t>cout</a:t>
            </a:r>
            <a:r>
              <a:rPr lang="en-GB" dirty="0" smtClean="0"/>
              <a:t> </a:t>
            </a:r>
            <a:r>
              <a:rPr lang="en-GB" dirty="0" err="1" smtClean="0"/>
              <a:t>historique</a:t>
            </a:r>
            <a:r>
              <a:rPr lang="en-GB" dirty="0" smtClean="0"/>
              <a:t> </a:t>
            </a:r>
            <a:r>
              <a:rPr lang="en-GB" dirty="0" err="1" smtClean="0"/>
              <a:t>amorti</a:t>
            </a:r>
            <a:r>
              <a:rPr lang="en-GB" dirty="0" smtClean="0"/>
              <a:t> et 20% à 23% </a:t>
            </a:r>
            <a:r>
              <a:rPr lang="en-GB" dirty="0" err="1" smtClean="0"/>
              <a:t>d’actifs</a:t>
            </a:r>
            <a:r>
              <a:rPr lang="en-GB" dirty="0" smtClean="0"/>
              <a:t> (</a:t>
            </a:r>
            <a:r>
              <a:rPr lang="en-GB" dirty="0" err="1" smtClean="0"/>
              <a:t>essentiellement</a:t>
            </a:r>
            <a:r>
              <a:rPr lang="en-GB" dirty="0" smtClean="0"/>
              <a:t> les </a:t>
            </a:r>
            <a:r>
              <a:rPr lang="en-GB" dirty="0" err="1" smtClean="0"/>
              <a:t>portefeuilles</a:t>
            </a:r>
            <a:r>
              <a:rPr lang="en-GB" dirty="0" smtClean="0"/>
              <a:t> </a:t>
            </a:r>
            <a:r>
              <a:rPr lang="en-GB" dirty="0" err="1" smtClean="0"/>
              <a:t>disponibles</a:t>
            </a:r>
            <a:r>
              <a:rPr lang="en-GB" dirty="0" smtClean="0"/>
              <a:t> à la </a:t>
            </a:r>
            <a:r>
              <a:rPr lang="en-GB" dirty="0" err="1" smtClean="0"/>
              <a:t>vente</a:t>
            </a:r>
            <a:r>
              <a:rPr lang="en-GB" dirty="0" smtClean="0"/>
              <a:t>) </a:t>
            </a:r>
            <a:r>
              <a:rPr lang="en-GB" dirty="0" err="1" smtClean="0"/>
              <a:t>en</a:t>
            </a:r>
            <a:r>
              <a:rPr lang="en-GB" dirty="0" smtClean="0"/>
              <a:t> JV par OCI, </a:t>
            </a:r>
            <a:r>
              <a:rPr lang="en-GB" dirty="0" err="1" smtClean="0"/>
              <a:t>vous</a:t>
            </a:r>
            <a:r>
              <a:rPr lang="en-GB" dirty="0" smtClean="0"/>
              <a:t> </a:t>
            </a:r>
            <a:r>
              <a:rPr lang="en-GB" dirty="0" err="1"/>
              <a:t>en</a:t>
            </a:r>
            <a:r>
              <a:rPr lang="en-GB" dirty="0"/>
              <a:t> </a:t>
            </a:r>
            <a:r>
              <a:rPr lang="en-GB" dirty="0" err="1"/>
              <a:t>conclurez</a:t>
            </a:r>
            <a:r>
              <a:rPr lang="en-GB" dirty="0"/>
              <a:t> </a:t>
            </a:r>
            <a:r>
              <a:rPr lang="en-GB" dirty="0" err="1"/>
              <a:t>comme</a:t>
            </a:r>
            <a:r>
              <a:rPr lang="en-GB" dirty="0"/>
              <a:t> </a:t>
            </a:r>
            <a:r>
              <a:rPr lang="en-GB" dirty="0" err="1"/>
              <a:t>moi</a:t>
            </a:r>
            <a:r>
              <a:rPr lang="en-GB" dirty="0"/>
              <a:t> je </a:t>
            </a:r>
            <a:r>
              <a:rPr lang="en-GB" dirty="0" err="1" smtClean="0"/>
              <a:t>l’espère</a:t>
            </a:r>
            <a:r>
              <a:rPr lang="en-GB" dirty="0" smtClean="0"/>
              <a:t> </a:t>
            </a:r>
            <a:r>
              <a:rPr lang="en-GB" dirty="0" err="1"/>
              <a:t>que</a:t>
            </a:r>
            <a:r>
              <a:rPr lang="en-GB" dirty="0"/>
              <a:t> </a:t>
            </a:r>
            <a:r>
              <a:rPr lang="en-GB" dirty="0" smtClean="0"/>
              <a:t>la </a:t>
            </a:r>
            <a:r>
              <a:rPr lang="en-GB" dirty="0" err="1" smtClean="0"/>
              <a:t>norme</a:t>
            </a:r>
            <a:r>
              <a:rPr lang="en-GB" dirty="0" smtClean="0"/>
              <a:t> IFRS ne </a:t>
            </a:r>
            <a:r>
              <a:rPr lang="en-GB" dirty="0" err="1" smtClean="0"/>
              <a:t>peut</a:t>
            </a:r>
            <a:r>
              <a:rPr lang="en-GB" dirty="0" smtClean="0"/>
              <a:t> </a:t>
            </a:r>
            <a:r>
              <a:rPr lang="en-GB" dirty="0" err="1" smtClean="0"/>
              <a:t>etre</a:t>
            </a:r>
            <a:r>
              <a:rPr lang="en-GB" dirty="0" smtClean="0"/>
              <a:t> </a:t>
            </a:r>
            <a:r>
              <a:rPr lang="en-GB" dirty="0" err="1" smtClean="0"/>
              <a:t>qualifiée</a:t>
            </a:r>
            <a:r>
              <a:rPr lang="en-GB" dirty="0" smtClean="0"/>
              <a:t> de “full fair value approach”. Il </a:t>
            </a:r>
            <a:r>
              <a:rPr lang="en-GB" dirty="0" err="1" smtClean="0"/>
              <a:t>n’en</a:t>
            </a:r>
            <a:r>
              <a:rPr lang="en-GB" dirty="0" smtClean="0"/>
              <a:t> a </a:t>
            </a:r>
            <a:r>
              <a:rPr lang="en-GB" dirty="0" err="1" smtClean="0"/>
              <a:t>jamais</a:t>
            </a:r>
            <a:r>
              <a:rPr lang="en-GB" dirty="0" smtClean="0"/>
              <a:t> </a:t>
            </a:r>
            <a:r>
              <a:rPr lang="en-GB" dirty="0" err="1" smtClean="0"/>
              <a:t>été</a:t>
            </a:r>
            <a:r>
              <a:rPr lang="en-GB" dirty="0" smtClean="0"/>
              <a:t> question pour </a:t>
            </a:r>
            <a:r>
              <a:rPr lang="en-GB" dirty="0" err="1" smtClean="0"/>
              <a:t>l’IASB</a:t>
            </a:r>
            <a:r>
              <a:rPr lang="en-GB" dirty="0" smtClean="0"/>
              <a:t>, </a:t>
            </a:r>
            <a:r>
              <a:rPr lang="en-GB" dirty="0" err="1" smtClean="0"/>
              <a:t>cela</a:t>
            </a:r>
            <a:r>
              <a:rPr lang="en-GB" dirty="0" smtClean="0"/>
              <a:t> </a:t>
            </a:r>
            <a:r>
              <a:rPr lang="en-GB" dirty="0" err="1" smtClean="0"/>
              <a:t>n’est</a:t>
            </a:r>
            <a:r>
              <a:rPr lang="en-GB" dirty="0" smtClean="0"/>
              <a:t> </a:t>
            </a:r>
            <a:r>
              <a:rPr lang="en-GB" dirty="0" err="1" smtClean="0"/>
              <a:t>jamais</a:t>
            </a:r>
            <a:r>
              <a:rPr lang="en-GB" dirty="0" smtClean="0"/>
              <a:t> </a:t>
            </a:r>
            <a:r>
              <a:rPr lang="en-GB" dirty="0" err="1" smtClean="0"/>
              <a:t>arrivé</a:t>
            </a:r>
            <a:r>
              <a:rPr lang="en-GB" dirty="0" smtClean="0"/>
              <a:t> pour </a:t>
            </a:r>
            <a:r>
              <a:rPr lang="en-GB" dirty="0" err="1" smtClean="0"/>
              <a:t>une</a:t>
            </a:r>
            <a:r>
              <a:rPr lang="en-GB" dirty="0" smtClean="0"/>
              <a:t> </a:t>
            </a:r>
            <a:r>
              <a:rPr lang="en-GB" dirty="0" err="1" smtClean="0"/>
              <a:t>banque</a:t>
            </a:r>
            <a:r>
              <a:rPr lang="en-GB" dirty="0" smtClean="0"/>
              <a:t> </a:t>
            </a:r>
            <a:r>
              <a:rPr lang="en-GB" dirty="0" err="1" smtClean="0"/>
              <a:t>commerciale</a:t>
            </a:r>
            <a:r>
              <a:rPr lang="en-GB" dirty="0" smtClean="0"/>
              <a:t> </a:t>
            </a:r>
            <a:r>
              <a:rPr lang="en-GB" dirty="0" err="1" smtClean="0"/>
              <a:t>classique</a:t>
            </a:r>
            <a:r>
              <a:rPr lang="en-GB" dirty="0" smtClean="0"/>
              <a:t> et </a:t>
            </a:r>
            <a:r>
              <a:rPr lang="en-GB" dirty="0" err="1" smtClean="0"/>
              <a:t>cela</a:t>
            </a:r>
            <a:r>
              <a:rPr lang="en-GB" dirty="0" smtClean="0"/>
              <a:t> </a:t>
            </a:r>
            <a:r>
              <a:rPr lang="en-GB" dirty="0" err="1" smtClean="0"/>
              <a:t>n’arrivera</a:t>
            </a:r>
            <a:r>
              <a:rPr lang="en-GB" dirty="0" smtClean="0"/>
              <a:t> pas avec IFRS 9 qui </a:t>
            </a:r>
            <a:r>
              <a:rPr lang="en-GB" dirty="0" err="1" smtClean="0"/>
              <a:t>remplacera</a:t>
            </a:r>
            <a:r>
              <a:rPr lang="en-GB" dirty="0" smtClean="0"/>
              <a:t> </a:t>
            </a:r>
            <a:r>
              <a:rPr lang="en-GB" dirty="0" err="1" smtClean="0"/>
              <a:t>bientot</a:t>
            </a:r>
            <a:r>
              <a:rPr lang="en-GB" dirty="0" smtClean="0"/>
              <a:t> IAS39. Mon prochain slide </a:t>
            </a:r>
            <a:r>
              <a:rPr lang="en-GB" dirty="0" err="1" smtClean="0"/>
              <a:t>vous</a:t>
            </a:r>
            <a:r>
              <a:rPr lang="en-GB" dirty="0" smtClean="0"/>
              <a:t> </a:t>
            </a:r>
            <a:r>
              <a:rPr lang="en-GB" dirty="0" err="1" smtClean="0"/>
              <a:t>apportera</a:t>
            </a:r>
            <a:r>
              <a:rPr lang="en-GB" dirty="0" smtClean="0"/>
              <a:t> des </a:t>
            </a:r>
            <a:r>
              <a:rPr lang="en-GB" dirty="0" err="1" smtClean="0"/>
              <a:t>apaisements</a:t>
            </a:r>
            <a:r>
              <a:rPr lang="en-GB" dirty="0" smtClean="0"/>
              <a:t>, pour </a:t>
            </a:r>
            <a:r>
              <a:rPr lang="en-GB" dirty="0" err="1" smtClean="0"/>
              <a:t>autant</a:t>
            </a:r>
            <a:r>
              <a:rPr lang="en-GB" dirty="0" smtClean="0"/>
              <a:t> </a:t>
            </a:r>
            <a:r>
              <a:rPr lang="en-GB" dirty="0" err="1" smtClean="0"/>
              <a:t>que</a:t>
            </a:r>
            <a:r>
              <a:rPr lang="en-GB" dirty="0" smtClean="0"/>
              <a:t> </a:t>
            </a:r>
            <a:r>
              <a:rPr lang="en-GB" dirty="0" err="1" smtClean="0"/>
              <a:t>vous</a:t>
            </a:r>
            <a:r>
              <a:rPr lang="en-GB" dirty="0" smtClean="0"/>
              <a:t> </a:t>
            </a:r>
            <a:r>
              <a:rPr lang="en-GB" dirty="0" err="1" smtClean="0"/>
              <a:t>soyez</a:t>
            </a:r>
            <a:r>
              <a:rPr lang="en-GB" dirty="0" smtClean="0"/>
              <a:t> </a:t>
            </a:r>
            <a:r>
              <a:rPr lang="en-GB" dirty="0" err="1" smtClean="0"/>
              <a:t>inquiets</a:t>
            </a:r>
            <a:r>
              <a:rPr lang="en-GB" dirty="0" smtClean="0"/>
              <a:t>!</a:t>
            </a:r>
          </a:p>
          <a:p>
            <a:r>
              <a:rPr lang="en-GB" dirty="0" smtClean="0"/>
              <a:t>Pour </a:t>
            </a:r>
            <a:r>
              <a:rPr lang="en-GB" dirty="0" err="1" smtClean="0"/>
              <a:t>ce</a:t>
            </a:r>
            <a:r>
              <a:rPr lang="en-GB" dirty="0" smtClean="0"/>
              <a:t> qui </a:t>
            </a:r>
            <a:r>
              <a:rPr lang="en-GB" dirty="0" err="1" smtClean="0"/>
              <a:t>concerne</a:t>
            </a:r>
            <a:r>
              <a:rPr lang="en-GB" dirty="0" smtClean="0"/>
              <a:t> les </a:t>
            </a:r>
            <a:r>
              <a:rPr lang="en-GB" dirty="0" err="1" smtClean="0"/>
              <a:t>actifs</a:t>
            </a:r>
            <a:r>
              <a:rPr lang="en-GB" dirty="0" smtClean="0"/>
              <a:t> qui </a:t>
            </a:r>
            <a:r>
              <a:rPr lang="en-GB" dirty="0" err="1" smtClean="0"/>
              <a:t>sont</a:t>
            </a:r>
            <a:r>
              <a:rPr lang="en-GB" dirty="0" smtClean="0"/>
              <a:t> </a:t>
            </a:r>
            <a:r>
              <a:rPr lang="en-GB" dirty="0" err="1" smtClean="0"/>
              <a:t>obligatoirement</a:t>
            </a:r>
            <a:r>
              <a:rPr lang="en-GB" dirty="0" smtClean="0"/>
              <a:t> </a:t>
            </a:r>
            <a:r>
              <a:rPr lang="en-GB" dirty="0" err="1" smtClean="0"/>
              <a:t>mesurés</a:t>
            </a:r>
            <a:r>
              <a:rPr lang="en-GB" dirty="0" smtClean="0"/>
              <a:t> </a:t>
            </a:r>
            <a:r>
              <a:rPr lang="en-GB" dirty="0" err="1" smtClean="0"/>
              <a:t>en</a:t>
            </a:r>
            <a:r>
              <a:rPr lang="en-GB" dirty="0" smtClean="0"/>
              <a:t> </a:t>
            </a:r>
            <a:r>
              <a:rPr lang="en-GB" dirty="0" err="1" smtClean="0"/>
              <a:t>valeur</a:t>
            </a:r>
            <a:r>
              <a:rPr lang="en-GB" dirty="0" smtClean="0"/>
              <a:t> de </a:t>
            </a:r>
            <a:r>
              <a:rPr lang="en-GB" dirty="0" err="1" smtClean="0"/>
              <a:t>marché</a:t>
            </a:r>
            <a:r>
              <a:rPr lang="en-GB" dirty="0" smtClean="0"/>
              <a:t>, je </a:t>
            </a:r>
            <a:r>
              <a:rPr lang="en-GB" dirty="0" err="1" smtClean="0"/>
              <a:t>crois</a:t>
            </a:r>
            <a:r>
              <a:rPr lang="en-GB" dirty="0" smtClean="0"/>
              <a:t> savoir </a:t>
            </a:r>
            <a:r>
              <a:rPr lang="en-GB" dirty="0" err="1" smtClean="0"/>
              <a:t>d’une</a:t>
            </a:r>
            <a:r>
              <a:rPr lang="en-GB" dirty="0" smtClean="0"/>
              <a:t> part  </a:t>
            </a:r>
            <a:r>
              <a:rPr lang="en-GB" dirty="0" err="1" smtClean="0"/>
              <a:t>que</a:t>
            </a:r>
            <a:r>
              <a:rPr lang="en-GB" dirty="0" smtClean="0"/>
              <a:t> Didier Marteau ne </a:t>
            </a:r>
            <a:r>
              <a:rPr lang="en-GB" dirty="0" err="1" smtClean="0"/>
              <a:t>conteste</a:t>
            </a:r>
            <a:r>
              <a:rPr lang="en-GB" dirty="0" smtClean="0"/>
              <a:t> pas la valorisation </a:t>
            </a:r>
            <a:r>
              <a:rPr lang="en-GB" dirty="0" err="1" smtClean="0"/>
              <a:t>en</a:t>
            </a:r>
            <a:r>
              <a:rPr lang="en-GB" dirty="0" smtClean="0"/>
              <a:t> JV des </a:t>
            </a:r>
            <a:r>
              <a:rPr lang="en-GB" dirty="0" err="1" smtClean="0"/>
              <a:t>portefeuilles</a:t>
            </a:r>
            <a:r>
              <a:rPr lang="en-GB" dirty="0" smtClean="0"/>
              <a:t> de trading, et </a:t>
            </a:r>
            <a:r>
              <a:rPr lang="en-GB" dirty="0" err="1" smtClean="0"/>
              <a:t>que</a:t>
            </a:r>
            <a:r>
              <a:rPr lang="en-GB" dirty="0" smtClean="0"/>
              <a:t> </a:t>
            </a:r>
            <a:r>
              <a:rPr lang="en-GB" dirty="0" err="1" smtClean="0"/>
              <a:t>d’autre</a:t>
            </a:r>
            <a:r>
              <a:rPr lang="en-GB" dirty="0" smtClean="0"/>
              <a:t> part les </a:t>
            </a:r>
            <a:r>
              <a:rPr lang="en-GB" dirty="0" err="1" smtClean="0"/>
              <a:t>superviseurs</a:t>
            </a:r>
            <a:r>
              <a:rPr lang="en-GB" dirty="0" smtClean="0"/>
              <a:t> </a:t>
            </a:r>
            <a:r>
              <a:rPr lang="en-GB" dirty="0" err="1" smtClean="0"/>
              <a:t>bancaires</a:t>
            </a:r>
            <a:r>
              <a:rPr lang="en-GB" dirty="0" smtClean="0"/>
              <a:t> - </a:t>
            </a:r>
            <a:r>
              <a:rPr lang="en-GB" dirty="0" err="1"/>
              <a:t>comme</a:t>
            </a:r>
            <a:r>
              <a:rPr lang="en-GB" dirty="0"/>
              <a:t> le </a:t>
            </a:r>
            <a:r>
              <a:rPr lang="en-GB" dirty="0" smtClean="0"/>
              <a:t>MINEFI - </a:t>
            </a:r>
            <a:r>
              <a:rPr lang="en-GB" dirty="0" err="1" smtClean="0"/>
              <a:t>seraient</a:t>
            </a:r>
            <a:r>
              <a:rPr lang="en-GB" dirty="0" smtClean="0"/>
              <a:t> </a:t>
            </a:r>
            <a:r>
              <a:rPr lang="en-GB" dirty="0" err="1" smtClean="0"/>
              <a:t>horrifi</a:t>
            </a:r>
            <a:r>
              <a:rPr lang="fr-FR" dirty="0" smtClean="0"/>
              <a:t>é</a:t>
            </a:r>
            <a:r>
              <a:rPr lang="en-GB" dirty="0" smtClean="0"/>
              <a:t>s </a:t>
            </a:r>
            <a:r>
              <a:rPr lang="en-GB" dirty="0" err="1" smtClean="0"/>
              <a:t>si</a:t>
            </a:r>
            <a:r>
              <a:rPr lang="en-GB" dirty="0" smtClean="0"/>
              <a:t> nous </a:t>
            </a:r>
            <a:r>
              <a:rPr lang="en-GB" dirty="0" err="1" smtClean="0"/>
              <a:t>leur</a:t>
            </a:r>
            <a:r>
              <a:rPr lang="en-GB" dirty="0" smtClean="0"/>
              <a:t> </a:t>
            </a:r>
            <a:r>
              <a:rPr lang="en-GB" dirty="0" err="1" smtClean="0"/>
              <a:t>proposions</a:t>
            </a:r>
            <a:r>
              <a:rPr lang="en-GB" dirty="0" smtClean="0"/>
              <a:t> de ne plus </a:t>
            </a:r>
            <a:r>
              <a:rPr lang="en-GB" dirty="0" err="1" smtClean="0"/>
              <a:t>valoriser</a:t>
            </a:r>
            <a:r>
              <a:rPr lang="en-GB" dirty="0" smtClean="0"/>
              <a:t> </a:t>
            </a:r>
            <a:r>
              <a:rPr lang="en-GB" dirty="0" err="1" smtClean="0"/>
              <a:t>en</a:t>
            </a:r>
            <a:r>
              <a:rPr lang="en-GB" dirty="0" smtClean="0"/>
              <a:t> JV les positions </a:t>
            </a:r>
            <a:r>
              <a:rPr lang="en-GB" dirty="0" err="1" smtClean="0"/>
              <a:t>sur</a:t>
            </a:r>
            <a:r>
              <a:rPr lang="en-GB" dirty="0" smtClean="0"/>
              <a:t> instruments </a:t>
            </a:r>
            <a:r>
              <a:rPr lang="en-GB" dirty="0" err="1" smtClean="0"/>
              <a:t>dérivés</a:t>
            </a:r>
            <a:r>
              <a:rPr lang="en-GB" dirty="0" smtClean="0"/>
              <a:t>…</a:t>
            </a:r>
            <a:r>
              <a:rPr lang="en-GB" dirty="0" err="1" smtClean="0"/>
              <a:t>ce</a:t>
            </a:r>
            <a:r>
              <a:rPr lang="en-GB" dirty="0" smtClean="0"/>
              <a:t> qui </a:t>
            </a:r>
            <a:r>
              <a:rPr lang="en-GB" dirty="0" err="1" smtClean="0"/>
              <a:t>reviendrait</a:t>
            </a:r>
            <a:r>
              <a:rPr lang="en-GB" dirty="0" smtClean="0"/>
              <a:t> à ne plus les </a:t>
            </a:r>
            <a:r>
              <a:rPr lang="en-GB" dirty="0" err="1" smtClean="0"/>
              <a:t>comptabiliser</a:t>
            </a:r>
            <a:r>
              <a:rPr lang="en-GB" dirty="0" smtClean="0"/>
              <a:t> (</a:t>
            </a:r>
            <a:r>
              <a:rPr lang="en-GB" dirty="0" err="1" smtClean="0"/>
              <a:t>en</a:t>
            </a:r>
            <a:r>
              <a:rPr lang="en-GB" dirty="0" smtClean="0"/>
              <a:t> </a:t>
            </a:r>
            <a:r>
              <a:rPr lang="en-GB" dirty="0" err="1" smtClean="0"/>
              <a:t>l’absence</a:t>
            </a:r>
            <a:r>
              <a:rPr lang="en-GB" dirty="0" smtClean="0"/>
              <a:t> de </a:t>
            </a:r>
            <a:r>
              <a:rPr lang="en-GB" dirty="0" err="1" smtClean="0"/>
              <a:t>cout</a:t>
            </a:r>
            <a:r>
              <a:rPr lang="en-GB" dirty="0" smtClean="0"/>
              <a:t> </a:t>
            </a:r>
            <a:r>
              <a:rPr lang="en-GB" dirty="0" err="1" smtClean="0"/>
              <a:t>d’entrée</a:t>
            </a:r>
            <a:r>
              <a:rPr lang="en-GB" dirty="0" smtClean="0"/>
              <a:t> </a:t>
            </a:r>
            <a:r>
              <a:rPr lang="en-GB" dirty="0" err="1" smtClean="0"/>
              <a:t>dans</a:t>
            </a:r>
            <a:r>
              <a:rPr lang="en-GB" dirty="0" smtClean="0"/>
              <a:t> la </a:t>
            </a:r>
            <a:r>
              <a:rPr lang="en-GB" dirty="0" err="1" smtClean="0"/>
              <a:t>plupart</a:t>
            </a:r>
            <a:r>
              <a:rPr lang="en-GB" dirty="0" smtClean="0"/>
              <a:t> des </a:t>
            </a:r>
            <a:r>
              <a:rPr lang="en-GB" dirty="0" err="1" smtClean="0"/>
              <a:t>cas</a:t>
            </a:r>
            <a:r>
              <a:rPr lang="en-GB" dirty="0" smtClean="0"/>
              <a:t>). Le </a:t>
            </a:r>
            <a:r>
              <a:rPr lang="en-GB" dirty="0" err="1" smtClean="0"/>
              <a:t>débat</a:t>
            </a:r>
            <a:r>
              <a:rPr lang="en-GB" dirty="0" smtClean="0"/>
              <a:t> </a:t>
            </a:r>
            <a:r>
              <a:rPr lang="en-GB" dirty="0" err="1" smtClean="0"/>
              <a:t>porte</a:t>
            </a:r>
            <a:r>
              <a:rPr lang="en-GB" dirty="0" smtClean="0"/>
              <a:t> </a:t>
            </a:r>
            <a:r>
              <a:rPr lang="en-GB" dirty="0" err="1" smtClean="0"/>
              <a:t>donc</a:t>
            </a:r>
            <a:r>
              <a:rPr lang="en-GB" dirty="0" smtClean="0"/>
              <a:t> surtout </a:t>
            </a:r>
            <a:r>
              <a:rPr lang="en-GB" dirty="0" err="1" smtClean="0"/>
              <a:t>sur</a:t>
            </a:r>
            <a:r>
              <a:rPr lang="en-GB" dirty="0" smtClean="0"/>
              <a:t> le mode de </a:t>
            </a:r>
            <a:r>
              <a:rPr lang="en-GB" dirty="0" err="1" smtClean="0"/>
              <a:t>mesure</a:t>
            </a:r>
            <a:r>
              <a:rPr lang="en-GB" dirty="0" smtClean="0"/>
              <a:t> des </a:t>
            </a:r>
            <a:r>
              <a:rPr lang="en-GB" dirty="0" err="1" smtClean="0"/>
              <a:t>portefeuilles</a:t>
            </a:r>
            <a:r>
              <a:rPr lang="en-GB" dirty="0" smtClean="0"/>
              <a:t> de </a:t>
            </a:r>
            <a:r>
              <a:rPr lang="en-GB" dirty="0" err="1" smtClean="0"/>
              <a:t>créances</a:t>
            </a:r>
            <a:r>
              <a:rPr lang="en-GB" dirty="0" smtClean="0"/>
              <a:t> et les placements de </a:t>
            </a:r>
            <a:r>
              <a:rPr lang="en-GB" dirty="0" err="1" smtClean="0"/>
              <a:t>liquidités</a:t>
            </a:r>
            <a:r>
              <a:rPr lang="en-GB" dirty="0" smtClean="0"/>
              <a:t>.</a:t>
            </a:r>
            <a:endParaRPr lang="fr-FR" dirty="0"/>
          </a:p>
        </p:txBody>
      </p:sp>
      <p:sp>
        <p:nvSpPr>
          <p:cNvPr id="4" name="Slide Number Placeholder 3"/>
          <p:cNvSpPr>
            <a:spLocks noGrp="1"/>
          </p:cNvSpPr>
          <p:nvPr>
            <p:ph type="sldNum" sz="quarter" idx="10"/>
          </p:nvPr>
        </p:nvSpPr>
        <p:spPr/>
        <p:txBody>
          <a:bodyPr/>
          <a:lstStyle/>
          <a:p>
            <a:fld id="{20E480A9-88C2-4768-8DDA-ED2806960463}" type="slidenum">
              <a:rPr lang="en-GB" smtClean="0">
                <a:solidFill>
                  <a:srgbClr val="000000"/>
                </a:solidFill>
              </a:rPr>
              <a:pPr/>
              <a:t>20</a:t>
            </a:fld>
            <a:endParaRPr lang="en-GB">
              <a:solidFill>
                <a:srgbClr val="000000"/>
              </a:solidFill>
            </a:endParaRPr>
          </a:p>
        </p:txBody>
      </p:sp>
    </p:spTree>
    <p:extLst>
      <p:ext uri="{BB962C8B-B14F-4D97-AF65-F5344CB8AC3E}">
        <p14:creationId xmlns:p14="http://schemas.microsoft.com/office/powerpoint/2010/main" val="3145942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888" y="427038"/>
            <a:ext cx="6616700" cy="3722687"/>
          </a:xfrm>
        </p:spPr>
      </p:sp>
      <p:sp>
        <p:nvSpPr>
          <p:cNvPr id="3" name="Notes Placeholder 2"/>
          <p:cNvSpPr>
            <a:spLocks noGrp="1"/>
          </p:cNvSpPr>
          <p:nvPr>
            <p:ph type="body" idx="1"/>
          </p:nvPr>
        </p:nvSpPr>
        <p:spPr>
          <a:xfrm>
            <a:off x="734541" y="4244032"/>
            <a:ext cx="5688632" cy="4723554"/>
          </a:xfrm>
        </p:spPr>
        <p:txBody>
          <a:bodyPr/>
          <a:lstStyle/>
          <a:p>
            <a:r>
              <a:rPr lang="en-GB" b="1" dirty="0" smtClean="0"/>
              <a:t>Je </a:t>
            </a:r>
            <a:r>
              <a:rPr lang="en-GB" b="1" dirty="0" err="1" smtClean="0"/>
              <a:t>voudrais</a:t>
            </a:r>
            <a:r>
              <a:rPr lang="en-GB" b="1" dirty="0" smtClean="0"/>
              <a:t> </a:t>
            </a:r>
            <a:r>
              <a:rPr lang="en-GB" b="1" dirty="0" err="1" smtClean="0"/>
              <a:t>ici</a:t>
            </a:r>
            <a:r>
              <a:rPr lang="en-GB" b="1" dirty="0" smtClean="0"/>
              <a:t> </a:t>
            </a:r>
            <a:r>
              <a:rPr lang="en-GB" b="1" dirty="0" err="1"/>
              <a:t>é</a:t>
            </a:r>
            <a:r>
              <a:rPr lang="en-GB" b="1" dirty="0" err="1" smtClean="0"/>
              <a:t>voquer</a:t>
            </a:r>
            <a:r>
              <a:rPr lang="en-GB" b="1" dirty="0" smtClean="0"/>
              <a:t> un </a:t>
            </a:r>
            <a:r>
              <a:rPr lang="en-GB" b="1" dirty="0" err="1" smtClean="0"/>
              <a:t>autre</a:t>
            </a:r>
            <a:r>
              <a:rPr lang="en-GB" b="1" dirty="0" smtClean="0"/>
              <a:t> aspect de la JV, </a:t>
            </a:r>
            <a:r>
              <a:rPr lang="en-GB" b="1" dirty="0" err="1" smtClean="0"/>
              <a:t>celui</a:t>
            </a:r>
            <a:r>
              <a:rPr lang="en-GB" b="1" dirty="0" smtClean="0"/>
              <a:t> du “mark-to-model</a:t>
            </a:r>
            <a:r>
              <a:rPr lang="en-GB" dirty="0" smtClean="0"/>
              <a:t>” qui </a:t>
            </a:r>
            <a:r>
              <a:rPr lang="en-GB" dirty="0" err="1" smtClean="0"/>
              <a:t>devient</a:t>
            </a:r>
            <a:r>
              <a:rPr lang="en-GB" dirty="0" smtClean="0"/>
              <a:t> </a:t>
            </a:r>
            <a:r>
              <a:rPr lang="en-GB" dirty="0" err="1" smtClean="0"/>
              <a:t>nécessaire</a:t>
            </a:r>
            <a:r>
              <a:rPr lang="en-GB" dirty="0" smtClean="0"/>
              <a:t> </a:t>
            </a:r>
            <a:r>
              <a:rPr lang="en-GB" dirty="0" err="1" smtClean="0"/>
              <a:t>lorsque</a:t>
            </a:r>
            <a:r>
              <a:rPr lang="en-GB" dirty="0" smtClean="0"/>
              <a:t> </a:t>
            </a:r>
            <a:r>
              <a:rPr lang="en-GB" dirty="0" err="1" smtClean="0"/>
              <a:t>l’instrument</a:t>
            </a:r>
            <a:r>
              <a:rPr lang="en-GB" dirty="0" smtClean="0"/>
              <a:t> à </a:t>
            </a:r>
            <a:r>
              <a:rPr lang="en-GB" dirty="0" err="1"/>
              <a:t>é</a:t>
            </a:r>
            <a:r>
              <a:rPr lang="en-GB" dirty="0" err="1" smtClean="0"/>
              <a:t>valuer</a:t>
            </a:r>
            <a:r>
              <a:rPr lang="en-GB" dirty="0" smtClean="0"/>
              <a:t> </a:t>
            </a:r>
            <a:r>
              <a:rPr lang="en-GB" dirty="0" err="1" smtClean="0"/>
              <a:t>n’est</a:t>
            </a:r>
            <a:r>
              <a:rPr lang="en-GB" dirty="0" smtClean="0"/>
              <a:t> pas </a:t>
            </a:r>
            <a:r>
              <a:rPr lang="en-GB" dirty="0" err="1" smtClean="0"/>
              <a:t>négocié</a:t>
            </a:r>
            <a:r>
              <a:rPr lang="en-GB" dirty="0" smtClean="0"/>
              <a:t> </a:t>
            </a:r>
            <a:r>
              <a:rPr lang="en-GB" dirty="0" err="1" smtClean="0"/>
              <a:t>sur</a:t>
            </a:r>
            <a:r>
              <a:rPr lang="en-GB" dirty="0" smtClean="0"/>
              <a:t> un </a:t>
            </a:r>
            <a:r>
              <a:rPr lang="en-GB" dirty="0" err="1" smtClean="0"/>
              <a:t>marché</a:t>
            </a:r>
            <a:r>
              <a:rPr lang="en-GB" dirty="0" smtClean="0"/>
              <a:t> </a:t>
            </a:r>
            <a:r>
              <a:rPr lang="en-GB" dirty="0" err="1" smtClean="0"/>
              <a:t>liquide</a:t>
            </a:r>
            <a:r>
              <a:rPr lang="en-GB" dirty="0" smtClean="0"/>
              <a:t>, et </a:t>
            </a:r>
            <a:r>
              <a:rPr lang="en-GB" dirty="0" err="1" smtClean="0"/>
              <a:t>qu’une</a:t>
            </a:r>
            <a:r>
              <a:rPr lang="en-GB" dirty="0" smtClean="0"/>
              <a:t> estimation </a:t>
            </a:r>
            <a:r>
              <a:rPr lang="en-GB" dirty="0" err="1" smtClean="0"/>
              <a:t>est</a:t>
            </a:r>
            <a:r>
              <a:rPr lang="en-GB" dirty="0" smtClean="0"/>
              <a:t> </a:t>
            </a:r>
            <a:r>
              <a:rPr lang="en-GB" dirty="0" err="1" smtClean="0"/>
              <a:t>nécessaire</a:t>
            </a:r>
            <a:r>
              <a:rPr lang="en-GB" dirty="0" smtClean="0"/>
              <a:t> (</a:t>
            </a:r>
            <a:r>
              <a:rPr lang="en-GB" dirty="0" err="1" smtClean="0"/>
              <a:t>bien</a:t>
            </a:r>
            <a:r>
              <a:rPr lang="en-GB" dirty="0" smtClean="0"/>
              <a:t> </a:t>
            </a:r>
            <a:r>
              <a:rPr lang="en-GB" dirty="0" err="1" smtClean="0"/>
              <a:t>sur</a:t>
            </a:r>
            <a:r>
              <a:rPr lang="en-GB" dirty="0" smtClean="0"/>
              <a:t> </a:t>
            </a:r>
            <a:r>
              <a:rPr lang="en-GB" dirty="0" err="1" smtClean="0"/>
              <a:t>en</a:t>
            </a:r>
            <a:r>
              <a:rPr lang="en-GB" dirty="0" smtClean="0"/>
              <a:t> </a:t>
            </a:r>
            <a:r>
              <a:rPr lang="en-GB" dirty="0" err="1" smtClean="0"/>
              <a:t>maximisant</a:t>
            </a:r>
            <a:r>
              <a:rPr lang="en-GB" dirty="0" smtClean="0"/>
              <a:t> </a:t>
            </a:r>
            <a:r>
              <a:rPr lang="en-GB" dirty="0" err="1" smtClean="0"/>
              <a:t>l’utilisation</a:t>
            </a:r>
            <a:r>
              <a:rPr lang="en-GB" dirty="0" smtClean="0"/>
              <a:t> de </a:t>
            </a:r>
            <a:r>
              <a:rPr lang="en-GB" dirty="0" err="1" smtClean="0"/>
              <a:t>données</a:t>
            </a:r>
            <a:r>
              <a:rPr lang="en-GB" dirty="0" smtClean="0"/>
              <a:t> observables). </a:t>
            </a:r>
            <a:r>
              <a:rPr lang="en-GB" dirty="0" err="1" smtClean="0"/>
              <a:t>Selon</a:t>
            </a:r>
            <a:r>
              <a:rPr lang="en-GB" dirty="0" smtClean="0"/>
              <a:t> la </a:t>
            </a:r>
            <a:r>
              <a:rPr lang="en-GB" dirty="0" err="1" smtClean="0"/>
              <a:t>terminologie</a:t>
            </a:r>
            <a:r>
              <a:rPr lang="en-GB" dirty="0" smtClean="0"/>
              <a:t> </a:t>
            </a:r>
            <a:r>
              <a:rPr lang="en-GB" dirty="0" err="1" smtClean="0"/>
              <a:t>d’IFRS</a:t>
            </a:r>
            <a:r>
              <a:rPr lang="en-GB" dirty="0" smtClean="0"/>
              <a:t> 13, on </a:t>
            </a:r>
            <a:r>
              <a:rPr lang="en-GB" dirty="0" err="1" smtClean="0"/>
              <a:t>parle</a:t>
            </a:r>
            <a:r>
              <a:rPr lang="en-GB" dirty="0" smtClean="0"/>
              <a:t> de JV de </a:t>
            </a:r>
            <a:r>
              <a:rPr lang="en-GB" dirty="0" err="1" smtClean="0"/>
              <a:t>niveau</a:t>
            </a:r>
            <a:r>
              <a:rPr lang="en-GB" dirty="0" smtClean="0"/>
              <a:t> III par opposition au </a:t>
            </a:r>
            <a:r>
              <a:rPr lang="en-GB" dirty="0" err="1" smtClean="0"/>
              <a:t>Niveau</a:t>
            </a:r>
            <a:r>
              <a:rPr lang="en-GB" dirty="0" smtClean="0"/>
              <a:t> 1 (prix </a:t>
            </a:r>
            <a:r>
              <a:rPr lang="en-GB" dirty="0" err="1" smtClean="0"/>
              <a:t>directement</a:t>
            </a:r>
            <a:r>
              <a:rPr lang="en-GB" dirty="0" smtClean="0"/>
              <a:t> observable) et au </a:t>
            </a:r>
            <a:r>
              <a:rPr lang="en-GB" dirty="0" err="1" smtClean="0"/>
              <a:t>Niveau</a:t>
            </a:r>
            <a:r>
              <a:rPr lang="en-GB" dirty="0" smtClean="0"/>
              <a:t> II (prix </a:t>
            </a:r>
            <a:r>
              <a:rPr lang="en-GB" dirty="0" err="1" smtClean="0"/>
              <a:t>évalué</a:t>
            </a:r>
            <a:r>
              <a:rPr lang="en-GB" dirty="0" smtClean="0"/>
              <a:t> par transposition du prix observable d’un instrument comparable).</a:t>
            </a:r>
          </a:p>
          <a:p>
            <a:r>
              <a:rPr lang="en-GB" dirty="0" smtClean="0"/>
              <a:t>Je sais </a:t>
            </a:r>
            <a:r>
              <a:rPr lang="en-GB" dirty="0" err="1" smtClean="0"/>
              <a:t>qu’il</a:t>
            </a:r>
            <a:r>
              <a:rPr lang="en-GB" dirty="0" smtClean="0"/>
              <a:t> </a:t>
            </a:r>
            <a:r>
              <a:rPr lang="en-GB" dirty="0" err="1" smtClean="0"/>
              <a:t>s’agit</a:t>
            </a:r>
            <a:r>
              <a:rPr lang="en-GB" dirty="0" smtClean="0"/>
              <a:t> d’un </a:t>
            </a:r>
            <a:r>
              <a:rPr lang="en-GB" dirty="0" err="1" smtClean="0"/>
              <a:t>sujet</a:t>
            </a:r>
            <a:r>
              <a:rPr lang="en-GB" dirty="0" smtClean="0"/>
              <a:t> qui </a:t>
            </a:r>
            <a:r>
              <a:rPr lang="en-GB" dirty="0" err="1" smtClean="0"/>
              <a:t>agite</a:t>
            </a:r>
            <a:r>
              <a:rPr lang="en-GB" dirty="0" smtClean="0"/>
              <a:t> pas mal les </a:t>
            </a:r>
            <a:r>
              <a:rPr lang="en-GB" dirty="0" err="1" smtClean="0"/>
              <a:t>esprits</a:t>
            </a:r>
            <a:r>
              <a:rPr lang="en-GB" dirty="0" smtClean="0"/>
              <a:t>, surtout pour </a:t>
            </a:r>
            <a:r>
              <a:rPr lang="en-GB" dirty="0" err="1" smtClean="0"/>
              <a:t>ceux</a:t>
            </a:r>
            <a:r>
              <a:rPr lang="en-GB" dirty="0" smtClean="0"/>
              <a:t> qui font un lien direct entre </a:t>
            </a:r>
            <a:r>
              <a:rPr lang="en-GB" dirty="0" err="1" smtClean="0"/>
              <a:t>résultat</a:t>
            </a:r>
            <a:r>
              <a:rPr lang="en-GB" dirty="0" smtClean="0"/>
              <a:t> </a:t>
            </a:r>
            <a:r>
              <a:rPr lang="en-GB" dirty="0" err="1" smtClean="0"/>
              <a:t>comptable</a:t>
            </a:r>
            <a:r>
              <a:rPr lang="en-GB" dirty="0" smtClean="0"/>
              <a:t> et </a:t>
            </a:r>
            <a:r>
              <a:rPr lang="en-GB" dirty="0" err="1" smtClean="0"/>
              <a:t>paiement</a:t>
            </a:r>
            <a:r>
              <a:rPr lang="en-GB" dirty="0" smtClean="0"/>
              <a:t> de bonus aux </a:t>
            </a:r>
            <a:r>
              <a:rPr lang="en-GB" dirty="0" err="1" smtClean="0"/>
              <a:t>salariés</a:t>
            </a:r>
            <a:r>
              <a:rPr lang="en-GB" dirty="0" smtClean="0"/>
              <a:t> </a:t>
            </a:r>
            <a:r>
              <a:rPr lang="en-GB" dirty="0" err="1" smtClean="0"/>
              <a:t>ou</a:t>
            </a:r>
            <a:r>
              <a:rPr lang="en-GB" dirty="0" smtClean="0"/>
              <a:t> distribution de </a:t>
            </a:r>
            <a:r>
              <a:rPr lang="en-GB" dirty="0" err="1" smtClean="0"/>
              <a:t>dividendes</a:t>
            </a:r>
            <a:r>
              <a:rPr lang="en-GB" dirty="0" smtClean="0"/>
              <a:t>.</a:t>
            </a:r>
          </a:p>
          <a:p>
            <a:r>
              <a:rPr lang="en-GB" dirty="0" err="1" smtClean="0"/>
              <a:t>Outre</a:t>
            </a:r>
            <a:r>
              <a:rPr lang="en-GB" dirty="0" smtClean="0"/>
              <a:t> le fait </a:t>
            </a:r>
            <a:r>
              <a:rPr lang="en-GB" dirty="0" err="1" smtClean="0"/>
              <a:t>qu’en</a:t>
            </a:r>
            <a:r>
              <a:rPr lang="en-GB" dirty="0" smtClean="0"/>
              <a:t> France </a:t>
            </a:r>
            <a:r>
              <a:rPr lang="en-GB" dirty="0" err="1" smtClean="0"/>
              <a:t>comme</a:t>
            </a:r>
            <a:r>
              <a:rPr lang="en-GB" dirty="0" smtClean="0"/>
              <a:t> </a:t>
            </a:r>
            <a:r>
              <a:rPr lang="en-GB" dirty="0" err="1" smtClean="0"/>
              <a:t>dans</a:t>
            </a:r>
            <a:r>
              <a:rPr lang="en-GB" dirty="0" smtClean="0"/>
              <a:t> </a:t>
            </a:r>
            <a:r>
              <a:rPr lang="en-GB" dirty="0" err="1" smtClean="0"/>
              <a:t>nombre</a:t>
            </a:r>
            <a:r>
              <a:rPr lang="en-GB" dirty="0" smtClean="0"/>
              <a:t> de pays, les </a:t>
            </a:r>
            <a:r>
              <a:rPr lang="en-GB" dirty="0" err="1" smtClean="0"/>
              <a:t>dividendes</a:t>
            </a:r>
            <a:r>
              <a:rPr lang="en-GB" dirty="0" smtClean="0"/>
              <a:t> ne </a:t>
            </a:r>
            <a:r>
              <a:rPr lang="en-GB" dirty="0" err="1" smtClean="0"/>
              <a:t>sont</a:t>
            </a:r>
            <a:r>
              <a:rPr lang="en-GB" dirty="0" smtClean="0"/>
              <a:t> pas </a:t>
            </a:r>
            <a:r>
              <a:rPr lang="en-GB" dirty="0" err="1" smtClean="0"/>
              <a:t>déterminés</a:t>
            </a:r>
            <a:r>
              <a:rPr lang="en-GB" dirty="0" smtClean="0"/>
              <a:t> (</a:t>
            </a:r>
            <a:r>
              <a:rPr lang="en-GB" dirty="0" err="1" smtClean="0"/>
              <a:t>juridiquement</a:t>
            </a:r>
            <a:r>
              <a:rPr lang="en-GB" dirty="0" smtClean="0"/>
              <a:t>)  </a:t>
            </a:r>
            <a:r>
              <a:rPr lang="en-GB" dirty="0" err="1" smtClean="0"/>
              <a:t>sur</a:t>
            </a:r>
            <a:r>
              <a:rPr lang="en-GB" dirty="0" smtClean="0"/>
              <a:t> la base  de </a:t>
            </a:r>
            <a:r>
              <a:rPr lang="en-GB" dirty="0" err="1" smtClean="0"/>
              <a:t>comptes</a:t>
            </a:r>
            <a:r>
              <a:rPr lang="en-GB" dirty="0" smtClean="0"/>
              <a:t> </a:t>
            </a:r>
            <a:r>
              <a:rPr lang="en-GB" dirty="0" err="1"/>
              <a:t>é</a:t>
            </a:r>
            <a:r>
              <a:rPr lang="en-GB" dirty="0" err="1" smtClean="0"/>
              <a:t>tablis</a:t>
            </a:r>
            <a:r>
              <a:rPr lang="en-GB" dirty="0" smtClean="0"/>
              <a:t> </a:t>
            </a:r>
            <a:r>
              <a:rPr lang="en-GB" dirty="0" err="1" smtClean="0"/>
              <a:t>en</a:t>
            </a:r>
            <a:r>
              <a:rPr lang="en-GB" dirty="0" smtClean="0"/>
              <a:t> IFRS, on </a:t>
            </a:r>
            <a:r>
              <a:rPr lang="en-GB" dirty="0" err="1" smtClean="0"/>
              <a:t>peut</a:t>
            </a:r>
            <a:r>
              <a:rPr lang="en-GB" dirty="0" smtClean="0"/>
              <a:t> observer </a:t>
            </a:r>
            <a:r>
              <a:rPr lang="en-GB" dirty="0" err="1" smtClean="0"/>
              <a:t>que</a:t>
            </a:r>
            <a:r>
              <a:rPr lang="en-GB" dirty="0" smtClean="0"/>
              <a:t> </a:t>
            </a:r>
            <a:r>
              <a:rPr lang="en-GB" b="1" dirty="0" smtClean="0"/>
              <a:t>la </a:t>
            </a:r>
            <a:r>
              <a:rPr lang="en-GB" b="1" dirty="0" err="1" smtClean="0"/>
              <a:t>nécessité</a:t>
            </a:r>
            <a:r>
              <a:rPr lang="en-GB" b="1" dirty="0" smtClean="0"/>
              <a:t> de se </a:t>
            </a:r>
            <a:r>
              <a:rPr lang="en-GB" b="1" dirty="0" err="1" smtClean="0"/>
              <a:t>livrer</a:t>
            </a:r>
            <a:r>
              <a:rPr lang="en-GB" b="1" dirty="0" smtClean="0"/>
              <a:t> à des estimations </a:t>
            </a:r>
            <a:r>
              <a:rPr lang="en-GB" dirty="0" smtClean="0"/>
              <a:t>qui </a:t>
            </a:r>
            <a:r>
              <a:rPr lang="en-GB" dirty="0" err="1" smtClean="0"/>
              <a:t>ont</a:t>
            </a:r>
            <a:r>
              <a:rPr lang="en-GB" dirty="0" smtClean="0"/>
              <a:t> un impact </a:t>
            </a:r>
            <a:r>
              <a:rPr lang="en-GB" dirty="0" err="1" smtClean="0"/>
              <a:t>sur</a:t>
            </a:r>
            <a:r>
              <a:rPr lang="en-GB" dirty="0" smtClean="0"/>
              <a:t> le </a:t>
            </a:r>
            <a:r>
              <a:rPr lang="en-GB" dirty="0" err="1" smtClean="0"/>
              <a:t>bilan</a:t>
            </a:r>
            <a:r>
              <a:rPr lang="en-GB" dirty="0" smtClean="0"/>
              <a:t> et le </a:t>
            </a:r>
            <a:r>
              <a:rPr lang="en-GB" dirty="0" err="1" smtClean="0"/>
              <a:t>niveau</a:t>
            </a:r>
            <a:r>
              <a:rPr lang="en-GB" dirty="0" smtClean="0"/>
              <a:t> du </a:t>
            </a:r>
            <a:r>
              <a:rPr lang="en-GB" dirty="0" err="1" smtClean="0"/>
              <a:t>résultat</a:t>
            </a:r>
            <a:r>
              <a:rPr lang="en-GB" dirty="0" smtClean="0"/>
              <a:t> </a:t>
            </a:r>
            <a:r>
              <a:rPr lang="en-GB" dirty="0" err="1" smtClean="0"/>
              <a:t>comptable</a:t>
            </a:r>
            <a:r>
              <a:rPr lang="en-GB" dirty="0" smtClean="0"/>
              <a:t> </a:t>
            </a:r>
            <a:r>
              <a:rPr lang="en-GB" b="1" dirty="0" err="1" smtClean="0"/>
              <a:t>n’est</a:t>
            </a:r>
            <a:r>
              <a:rPr lang="en-GB" b="1" dirty="0" smtClean="0"/>
              <a:t> pas </a:t>
            </a:r>
            <a:r>
              <a:rPr lang="en-GB" b="1" dirty="0" err="1" smtClean="0"/>
              <a:t>l’apanage</a:t>
            </a:r>
            <a:r>
              <a:rPr lang="en-GB" b="1" dirty="0" smtClean="0"/>
              <a:t> des </a:t>
            </a:r>
            <a:r>
              <a:rPr lang="en-GB" b="1" dirty="0" err="1" smtClean="0"/>
              <a:t>seuls</a:t>
            </a:r>
            <a:r>
              <a:rPr lang="en-GB" b="1" dirty="0" smtClean="0"/>
              <a:t> instruments financiers.</a:t>
            </a:r>
            <a:r>
              <a:rPr lang="en-GB" dirty="0" smtClean="0"/>
              <a:t> Le slide </a:t>
            </a:r>
            <a:r>
              <a:rPr lang="en-GB" dirty="0" err="1" smtClean="0"/>
              <a:t>que</a:t>
            </a:r>
            <a:r>
              <a:rPr lang="en-GB" dirty="0" smtClean="0"/>
              <a:t> je </a:t>
            </a:r>
            <a:r>
              <a:rPr lang="en-GB" dirty="0" err="1" smtClean="0"/>
              <a:t>vous</a:t>
            </a:r>
            <a:r>
              <a:rPr lang="en-GB" dirty="0" smtClean="0"/>
              <a:t> </a:t>
            </a:r>
            <a:r>
              <a:rPr lang="en-GB" dirty="0" err="1" smtClean="0"/>
              <a:t>montrerai</a:t>
            </a:r>
            <a:r>
              <a:rPr lang="en-GB" dirty="0" smtClean="0"/>
              <a:t> après </a:t>
            </a:r>
            <a:r>
              <a:rPr lang="en-GB" dirty="0" err="1" smtClean="0"/>
              <a:t>celui</a:t>
            </a:r>
            <a:r>
              <a:rPr lang="en-GB" dirty="0" smtClean="0"/>
              <a:t>-ci  </a:t>
            </a:r>
            <a:r>
              <a:rPr lang="en-GB" dirty="0" err="1" smtClean="0"/>
              <a:t>illustre</a:t>
            </a:r>
            <a:r>
              <a:rPr lang="en-GB" dirty="0" smtClean="0"/>
              <a:t> </a:t>
            </a:r>
            <a:r>
              <a:rPr lang="en-GB" dirty="0" err="1" smtClean="0"/>
              <a:t>l’importance</a:t>
            </a:r>
            <a:r>
              <a:rPr lang="en-GB" dirty="0" smtClean="0"/>
              <a:t> des </a:t>
            </a:r>
            <a:r>
              <a:rPr lang="en-GB" dirty="0" err="1" smtClean="0"/>
              <a:t>goodwills</a:t>
            </a:r>
            <a:r>
              <a:rPr lang="en-GB" dirty="0" smtClean="0"/>
              <a:t> et </a:t>
            </a:r>
            <a:r>
              <a:rPr lang="en-GB" dirty="0" err="1" smtClean="0"/>
              <a:t>actifs</a:t>
            </a:r>
            <a:r>
              <a:rPr lang="en-GB" dirty="0" smtClean="0"/>
              <a:t> </a:t>
            </a:r>
            <a:r>
              <a:rPr lang="en-GB" dirty="0" err="1" smtClean="0"/>
              <a:t>incorporels</a:t>
            </a:r>
            <a:r>
              <a:rPr lang="en-GB" dirty="0" smtClean="0"/>
              <a:t> et par </a:t>
            </a:r>
            <a:r>
              <a:rPr lang="en-GB" dirty="0" err="1" smtClean="0"/>
              <a:t>conséquent</a:t>
            </a:r>
            <a:r>
              <a:rPr lang="en-GB" dirty="0" smtClean="0"/>
              <a:t> de la question des provisions pour </a:t>
            </a:r>
            <a:r>
              <a:rPr lang="en-GB" dirty="0" err="1" smtClean="0"/>
              <a:t>pertes</a:t>
            </a:r>
            <a:r>
              <a:rPr lang="en-GB" dirty="0" smtClean="0"/>
              <a:t> de </a:t>
            </a:r>
            <a:r>
              <a:rPr lang="en-GB" dirty="0" err="1" smtClean="0"/>
              <a:t>valeurs</a:t>
            </a:r>
            <a:r>
              <a:rPr lang="en-GB" dirty="0" smtClean="0"/>
              <a:t>, </a:t>
            </a:r>
            <a:r>
              <a:rPr lang="en-GB" dirty="0" err="1" smtClean="0"/>
              <a:t>reposant</a:t>
            </a:r>
            <a:r>
              <a:rPr lang="en-GB" dirty="0" smtClean="0"/>
              <a:t> tout </a:t>
            </a:r>
            <a:r>
              <a:rPr lang="en-GB" dirty="0" err="1" smtClean="0"/>
              <a:t>autant</a:t>
            </a:r>
            <a:r>
              <a:rPr lang="en-GB" dirty="0" smtClean="0"/>
              <a:t> </a:t>
            </a:r>
            <a:r>
              <a:rPr lang="en-GB" dirty="0" err="1" smtClean="0"/>
              <a:t>sur</a:t>
            </a:r>
            <a:r>
              <a:rPr lang="en-GB" dirty="0" smtClean="0"/>
              <a:t> des hypotheses </a:t>
            </a:r>
            <a:r>
              <a:rPr lang="en-GB" dirty="0" err="1"/>
              <a:t>é</a:t>
            </a:r>
            <a:r>
              <a:rPr lang="en-GB" dirty="0" err="1" smtClean="0"/>
              <a:t>conomiques</a:t>
            </a:r>
            <a:r>
              <a:rPr lang="en-GB" dirty="0" smtClean="0"/>
              <a:t> et des </a:t>
            </a:r>
            <a:r>
              <a:rPr lang="en-GB" dirty="0" err="1" smtClean="0"/>
              <a:t>modélisations</a:t>
            </a:r>
            <a:r>
              <a:rPr lang="en-GB" dirty="0" smtClean="0"/>
              <a:t>.</a:t>
            </a:r>
          </a:p>
          <a:p>
            <a:r>
              <a:rPr lang="en-GB" dirty="0" err="1" smtClean="0"/>
              <a:t>Mais</a:t>
            </a:r>
            <a:r>
              <a:rPr lang="en-GB" dirty="0" smtClean="0"/>
              <a:t> </a:t>
            </a:r>
            <a:r>
              <a:rPr lang="en-GB" dirty="0" err="1" smtClean="0"/>
              <a:t>ce</a:t>
            </a:r>
            <a:r>
              <a:rPr lang="en-GB" dirty="0" smtClean="0"/>
              <a:t> </a:t>
            </a:r>
            <a:r>
              <a:rPr lang="en-GB" dirty="0" err="1" smtClean="0"/>
              <a:t>que</a:t>
            </a:r>
            <a:r>
              <a:rPr lang="en-GB" dirty="0" smtClean="0"/>
              <a:t> </a:t>
            </a:r>
            <a:r>
              <a:rPr lang="en-GB" dirty="0" err="1" smtClean="0"/>
              <a:t>jeux</a:t>
            </a:r>
            <a:r>
              <a:rPr lang="en-GB" dirty="0" smtClean="0"/>
              <a:t> </a:t>
            </a:r>
            <a:r>
              <a:rPr lang="en-GB" dirty="0" err="1" smtClean="0"/>
              <a:t>montrer</a:t>
            </a:r>
            <a:r>
              <a:rPr lang="en-GB" dirty="0" smtClean="0"/>
              <a:t> </a:t>
            </a:r>
            <a:r>
              <a:rPr lang="en-GB" dirty="0" err="1" smtClean="0"/>
              <a:t>ici</a:t>
            </a:r>
            <a:r>
              <a:rPr lang="en-GB" dirty="0" smtClean="0"/>
              <a:t>, </a:t>
            </a:r>
            <a:r>
              <a:rPr lang="en-GB" dirty="0" err="1" smtClean="0"/>
              <a:t>c’est</a:t>
            </a:r>
            <a:r>
              <a:rPr lang="en-GB" dirty="0" smtClean="0"/>
              <a:t> </a:t>
            </a:r>
            <a:r>
              <a:rPr lang="en-GB" b="1" dirty="0" err="1" smtClean="0"/>
              <a:t>qu’on</a:t>
            </a:r>
            <a:r>
              <a:rPr lang="en-GB" b="1" dirty="0" smtClean="0"/>
              <a:t> a </a:t>
            </a:r>
            <a:r>
              <a:rPr lang="en-GB" b="1" dirty="0" err="1" smtClean="0"/>
              <a:t>tendance</a:t>
            </a:r>
            <a:r>
              <a:rPr lang="en-GB" b="1" dirty="0" smtClean="0"/>
              <a:t> à </a:t>
            </a:r>
            <a:r>
              <a:rPr lang="en-GB" b="1" dirty="0" err="1" smtClean="0"/>
              <a:t>exagérer</a:t>
            </a:r>
            <a:r>
              <a:rPr lang="en-GB" b="1" dirty="0" smtClean="0"/>
              <a:t> </a:t>
            </a:r>
            <a:r>
              <a:rPr lang="en-GB" b="1" dirty="0" err="1" smtClean="0"/>
              <a:t>l’importance</a:t>
            </a:r>
            <a:r>
              <a:rPr lang="en-GB" b="1" dirty="0" smtClean="0"/>
              <a:t> du </a:t>
            </a:r>
            <a:r>
              <a:rPr lang="en-GB" b="1" dirty="0" err="1" smtClean="0"/>
              <a:t>problème</a:t>
            </a:r>
            <a:r>
              <a:rPr lang="en-GB" b="1" dirty="0" smtClean="0"/>
              <a:t> du mark-to-model. </a:t>
            </a:r>
            <a:r>
              <a:rPr lang="en-GB" dirty="0" smtClean="0"/>
              <a:t> </a:t>
            </a:r>
            <a:r>
              <a:rPr lang="en-GB" dirty="0" err="1" smtClean="0"/>
              <a:t>J’ai</a:t>
            </a:r>
            <a:r>
              <a:rPr lang="en-GB" dirty="0" smtClean="0"/>
              <a:t> </a:t>
            </a:r>
            <a:r>
              <a:rPr lang="en-GB" dirty="0" err="1" smtClean="0"/>
              <a:t>tiré</a:t>
            </a:r>
            <a:r>
              <a:rPr lang="en-GB" dirty="0" smtClean="0"/>
              <a:t> </a:t>
            </a:r>
            <a:r>
              <a:rPr lang="en-GB" dirty="0" err="1" smtClean="0"/>
              <a:t>ces</a:t>
            </a:r>
            <a:r>
              <a:rPr lang="en-GB" dirty="0" smtClean="0"/>
              <a:t> </a:t>
            </a:r>
            <a:r>
              <a:rPr lang="en-GB" dirty="0" err="1" smtClean="0"/>
              <a:t>chiffres</a:t>
            </a:r>
            <a:r>
              <a:rPr lang="en-GB" dirty="0" smtClean="0"/>
              <a:t>, pour les 6 plus </a:t>
            </a:r>
            <a:r>
              <a:rPr lang="en-GB" dirty="0" err="1" smtClean="0"/>
              <a:t>grandes</a:t>
            </a:r>
            <a:r>
              <a:rPr lang="en-GB" dirty="0" smtClean="0"/>
              <a:t> </a:t>
            </a:r>
            <a:r>
              <a:rPr lang="en-GB" dirty="0" err="1" smtClean="0"/>
              <a:t>banques</a:t>
            </a:r>
            <a:r>
              <a:rPr lang="en-GB" dirty="0" smtClean="0"/>
              <a:t> </a:t>
            </a:r>
            <a:r>
              <a:rPr lang="en-GB" dirty="0" err="1" smtClean="0"/>
              <a:t>commerciales</a:t>
            </a:r>
            <a:r>
              <a:rPr lang="en-GB" dirty="0" smtClean="0"/>
              <a:t> </a:t>
            </a:r>
            <a:r>
              <a:rPr lang="en-GB" dirty="0" err="1" smtClean="0"/>
              <a:t>européennes</a:t>
            </a:r>
            <a:r>
              <a:rPr lang="en-GB" dirty="0" smtClean="0"/>
              <a:t>, d’un tout </a:t>
            </a:r>
            <a:r>
              <a:rPr lang="en-GB" dirty="0" err="1" smtClean="0"/>
              <a:t>récent</a:t>
            </a:r>
            <a:r>
              <a:rPr lang="en-GB" dirty="0" smtClean="0"/>
              <a:t> rapport de </a:t>
            </a:r>
            <a:r>
              <a:rPr lang="en-GB" dirty="0" err="1" smtClean="0"/>
              <a:t>l’EBA</a:t>
            </a:r>
            <a:r>
              <a:rPr lang="en-GB" dirty="0" smtClean="0"/>
              <a:t>.</a:t>
            </a:r>
          </a:p>
          <a:p>
            <a:r>
              <a:rPr lang="en-GB" dirty="0" smtClean="0"/>
              <a:t>Je ne </a:t>
            </a:r>
            <a:r>
              <a:rPr lang="en-GB" dirty="0" err="1" smtClean="0"/>
              <a:t>prétends</a:t>
            </a:r>
            <a:r>
              <a:rPr lang="en-GB" dirty="0" smtClean="0"/>
              <a:t> pas </a:t>
            </a:r>
            <a:r>
              <a:rPr lang="en-GB" dirty="0" err="1" smtClean="0"/>
              <a:t>bien</a:t>
            </a:r>
            <a:r>
              <a:rPr lang="en-GB" dirty="0" smtClean="0"/>
              <a:t> </a:t>
            </a:r>
            <a:r>
              <a:rPr lang="en-GB" dirty="0" err="1" smtClean="0"/>
              <a:t>sur</a:t>
            </a:r>
            <a:r>
              <a:rPr lang="en-GB" dirty="0" smtClean="0"/>
              <a:t> </a:t>
            </a:r>
            <a:r>
              <a:rPr lang="en-GB" dirty="0" err="1" smtClean="0"/>
              <a:t>que</a:t>
            </a:r>
            <a:r>
              <a:rPr lang="en-GB" dirty="0" smtClean="0"/>
              <a:t> </a:t>
            </a:r>
            <a:r>
              <a:rPr lang="en-GB" dirty="0" err="1" smtClean="0"/>
              <a:t>ces</a:t>
            </a:r>
            <a:r>
              <a:rPr lang="en-GB" dirty="0" smtClean="0"/>
              <a:t> conclusions </a:t>
            </a:r>
            <a:r>
              <a:rPr lang="en-GB" dirty="0" err="1" smtClean="0"/>
              <a:t>soient</a:t>
            </a:r>
            <a:r>
              <a:rPr lang="en-GB" dirty="0" smtClean="0"/>
              <a:t> </a:t>
            </a:r>
            <a:r>
              <a:rPr lang="en-GB" dirty="0" err="1" smtClean="0"/>
              <a:t>valables</a:t>
            </a:r>
            <a:r>
              <a:rPr lang="en-GB" dirty="0" smtClean="0"/>
              <a:t> pour </a:t>
            </a:r>
            <a:r>
              <a:rPr lang="en-GB" dirty="0" err="1" smtClean="0"/>
              <a:t>Goldmann</a:t>
            </a:r>
            <a:r>
              <a:rPr lang="en-GB" dirty="0" smtClean="0"/>
              <a:t> Sachs, Citigroup </a:t>
            </a:r>
            <a:r>
              <a:rPr lang="en-GB" dirty="0" err="1" smtClean="0"/>
              <a:t>ou</a:t>
            </a:r>
            <a:r>
              <a:rPr lang="en-GB" dirty="0" smtClean="0"/>
              <a:t> JP Morgan. </a:t>
            </a:r>
            <a:r>
              <a:rPr lang="en-GB" dirty="0" err="1" smtClean="0"/>
              <a:t>Mais</a:t>
            </a:r>
            <a:r>
              <a:rPr lang="en-GB" dirty="0" smtClean="0"/>
              <a:t>, à ma </a:t>
            </a:r>
            <a:r>
              <a:rPr lang="en-GB" dirty="0" err="1" smtClean="0"/>
              <a:t>connaissance</a:t>
            </a:r>
            <a:r>
              <a:rPr lang="en-GB" dirty="0" smtClean="0"/>
              <a:t>, </a:t>
            </a:r>
            <a:r>
              <a:rPr lang="en-GB" dirty="0" err="1" smtClean="0"/>
              <a:t>ils</a:t>
            </a:r>
            <a:r>
              <a:rPr lang="en-GB" dirty="0" smtClean="0"/>
              <a:t> ne font pas </a:t>
            </a:r>
            <a:r>
              <a:rPr lang="en-GB" dirty="0" err="1" smtClean="0"/>
              <a:t>leurs</a:t>
            </a:r>
            <a:r>
              <a:rPr lang="en-GB" dirty="0" smtClean="0"/>
              <a:t> </a:t>
            </a:r>
            <a:r>
              <a:rPr lang="en-GB" dirty="0" err="1" smtClean="0"/>
              <a:t>comptes</a:t>
            </a:r>
            <a:r>
              <a:rPr lang="en-GB" dirty="0" smtClean="0"/>
              <a:t> </a:t>
            </a:r>
            <a:r>
              <a:rPr lang="en-GB" dirty="0" err="1" smtClean="0"/>
              <a:t>en</a:t>
            </a:r>
            <a:r>
              <a:rPr lang="en-GB" dirty="0" smtClean="0"/>
              <a:t> IFRS… </a:t>
            </a:r>
            <a:endParaRPr lang="fr-FR" dirty="0"/>
          </a:p>
        </p:txBody>
      </p:sp>
      <p:sp>
        <p:nvSpPr>
          <p:cNvPr id="4" name="Slide Number Placeholder 3"/>
          <p:cNvSpPr>
            <a:spLocks noGrp="1"/>
          </p:cNvSpPr>
          <p:nvPr>
            <p:ph type="sldNum" sz="quarter" idx="10"/>
          </p:nvPr>
        </p:nvSpPr>
        <p:spPr/>
        <p:txBody>
          <a:bodyPr/>
          <a:lstStyle/>
          <a:p>
            <a:fld id="{20E480A9-88C2-4768-8DDA-ED2806960463}" type="slidenum">
              <a:rPr lang="en-GB" smtClean="0">
                <a:solidFill>
                  <a:srgbClr val="000000"/>
                </a:solidFill>
              </a:rPr>
              <a:pPr/>
              <a:t>21</a:t>
            </a:fld>
            <a:endParaRPr lang="en-GB">
              <a:solidFill>
                <a:srgbClr val="000000"/>
              </a:solidFill>
            </a:endParaRPr>
          </a:p>
        </p:txBody>
      </p:sp>
    </p:spTree>
    <p:extLst>
      <p:ext uri="{BB962C8B-B14F-4D97-AF65-F5344CB8AC3E}">
        <p14:creationId xmlns:p14="http://schemas.microsoft.com/office/powerpoint/2010/main" val="132729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223CF6C1-F7BF-4AD6-A1A7-D5299CA4E1BD}" type="datetime1">
              <a:rPr lang="en-US" smtClean="0"/>
              <a:t>4/25/2017</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en-GB" smtClean="0"/>
              <a:t>10/01/2017 academie</a:t>
            </a:r>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83D6AD-444F-47A0-8E21-B250BC895705}" type="datetime1">
              <a:rPr lang="en-US" smtClean="0"/>
              <a:t>4/25/2017</a:t>
            </a:fld>
            <a:endParaRPr lang="en-US" dirty="0"/>
          </a:p>
        </p:txBody>
      </p:sp>
      <p:sp>
        <p:nvSpPr>
          <p:cNvPr id="5" name="Footer Placeholder 4"/>
          <p:cNvSpPr>
            <a:spLocks noGrp="1"/>
          </p:cNvSpPr>
          <p:nvPr>
            <p:ph type="ftr" sz="quarter" idx="11"/>
          </p:nvPr>
        </p:nvSpPr>
        <p:spPr/>
        <p:txBody>
          <a:bodyPr/>
          <a:lstStyle/>
          <a:p>
            <a:r>
              <a:rPr lang="en-GB" smtClean="0"/>
              <a:t>10/01/2017 academie</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51DBBDB2-8F02-4012-A19F-A04DD8E63D53}" type="datetime1">
              <a:rPr lang="en-US" smtClean="0"/>
              <a:t>4/25/2017</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r>
              <a:rPr lang="en-GB" smtClean="0"/>
              <a:t>10/01/2017 academie</a:t>
            </a:r>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transition spd="med">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71A831AA-4469-4B29-B0F3-D85CF6D23255}" type="datetime1">
              <a:rPr lang="en-US" smtClean="0">
                <a:solidFill>
                  <a:srgbClr val="4D1434">
                    <a:lumMod val="75000"/>
                    <a:lumOff val="25000"/>
                  </a:srgbClr>
                </a:solidFill>
              </a:rPr>
              <a:pPr/>
              <a:t>4/25/2017</a:t>
            </a:fld>
            <a:endParaRPr lang="en-US" dirty="0">
              <a:solidFill>
                <a:srgbClr val="4D1434">
                  <a:lumMod val="75000"/>
                  <a:lumOff val="25000"/>
                </a:srgbClr>
              </a:solidFill>
            </a:endParaRP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fr-FR" dirty="0" smtClean="0">
                <a:solidFill>
                  <a:srgbClr val="4D1434">
                    <a:lumMod val="75000"/>
                    <a:lumOff val="25000"/>
                  </a:srgbClr>
                </a:solidFill>
              </a:rPr>
              <a:t>Philippe </a:t>
            </a:r>
            <a:r>
              <a:rPr lang="fr-FR" dirty="0" err="1" smtClean="0">
                <a:solidFill>
                  <a:srgbClr val="4D1434">
                    <a:lumMod val="75000"/>
                    <a:lumOff val="25000"/>
                  </a:srgbClr>
                </a:solidFill>
              </a:rPr>
              <a:t>Danjou</a:t>
            </a:r>
            <a:r>
              <a:rPr lang="fr-FR" dirty="0" smtClean="0">
                <a:solidFill>
                  <a:srgbClr val="4D1434">
                    <a:lumMod val="75000"/>
                    <a:lumOff val="25000"/>
                  </a:srgbClr>
                </a:solidFill>
              </a:rPr>
              <a:t> - Table ronde IFRS, Bale &amp; </a:t>
            </a:r>
            <a:r>
              <a:rPr lang="fr-FR" dirty="0" err="1" smtClean="0">
                <a:solidFill>
                  <a:srgbClr val="4D1434">
                    <a:lumMod val="75000"/>
                    <a:lumOff val="25000"/>
                  </a:srgbClr>
                </a:solidFill>
              </a:rPr>
              <a:t>Solvency</a:t>
            </a:r>
            <a:r>
              <a:rPr lang="fr-FR" dirty="0" smtClean="0">
                <a:solidFill>
                  <a:srgbClr val="4D1434">
                    <a:lumMod val="75000"/>
                    <a:lumOff val="25000"/>
                  </a:srgbClr>
                </a:solidFill>
              </a:rPr>
              <a:t> du 2 </a:t>
            </a:r>
            <a:r>
              <a:rPr lang="fr-FR" dirty="0" err="1" smtClean="0">
                <a:solidFill>
                  <a:srgbClr val="4D1434">
                    <a:lumMod val="75000"/>
                    <a:lumOff val="25000"/>
                  </a:srgbClr>
                </a:solidFill>
              </a:rPr>
              <a:t>Decembre</a:t>
            </a:r>
            <a:r>
              <a:rPr lang="fr-FR" dirty="0" smtClean="0">
                <a:solidFill>
                  <a:srgbClr val="4D1434">
                    <a:lumMod val="75000"/>
                    <a:lumOff val="25000"/>
                  </a:srgbClr>
                </a:solidFill>
              </a:rPr>
              <a:t> 2016</a:t>
            </a:r>
            <a:endParaRPr lang="en-US" dirty="0">
              <a:solidFill>
                <a:srgbClr val="4D1434">
                  <a:lumMod val="75000"/>
                  <a:lumOff val="25000"/>
                </a:srgbClr>
              </a:solidFill>
            </a:endParaRP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solidFill>
                  <a:srgbClr val="4D1434">
                    <a:lumMod val="75000"/>
                    <a:lumOff val="25000"/>
                  </a:srgbClr>
                </a:solidFill>
              </a:rPr>
              <a:pPr/>
              <a:t>‹N°›</a:t>
            </a:fld>
            <a:endParaRPr lang="en-US" dirty="0">
              <a:solidFill>
                <a:srgbClr val="4D1434">
                  <a:lumMod val="75000"/>
                  <a:lumOff val="25000"/>
                </a:srgbClr>
              </a:solidFill>
            </a:endParaRPr>
          </a:p>
        </p:txBody>
      </p:sp>
    </p:spTree>
    <p:extLst>
      <p:ext uri="{BB962C8B-B14F-4D97-AF65-F5344CB8AC3E}">
        <p14:creationId xmlns:p14="http://schemas.microsoft.com/office/powerpoint/2010/main" val="1507329075"/>
      </p:ext>
    </p:extLst>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CDB882-D3C9-40FE-AEC7-E915DCA0B802}" type="datetime1">
              <a:rPr lang="en-US" smtClean="0">
                <a:solidFill>
                  <a:srgbClr val="903163"/>
                </a:solidFill>
              </a:rPr>
              <a:pPr/>
              <a:t>4/25/2017</a:t>
            </a:fld>
            <a:endParaRPr lang="en-US" dirty="0">
              <a:solidFill>
                <a:srgbClr val="903163"/>
              </a:solidFill>
            </a:endParaRPr>
          </a:p>
        </p:txBody>
      </p:sp>
      <p:sp>
        <p:nvSpPr>
          <p:cNvPr id="5" name="Footer Placeholder 4"/>
          <p:cNvSpPr>
            <a:spLocks noGrp="1"/>
          </p:cNvSpPr>
          <p:nvPr>
            <p:ph type="ftr" sz="quarter" idx="11"/>
          </p:nvPr>
        </p:nvSpPr>
        <p:spPr/>
        <p:txBody>
          <a:bodyPr/>
          <a:lstStyle/>
          <a:p>
            <a:r>
              <a:rPr lang="fr-FR" dirty="0" smtClean="0">
                <a:solidFill>
                  <a:srgbClr val="903163"/>
                </a:solidFill>
              </a:rPr>
              <a:t>Philippe </a:t>
            </a:r>
            <a:r>
              <a:rPr lang="fr-FR" dirty="0" err="1" smtClean="0">
                <a:solidFill>
                  <a:srgbClr val="903163"/>
                </a:solidFill>
              </a:rPr>
              <a:t>Danjou</a:t>
            </a:r>
            <a:r>
              <a:rPr lang="fr-FR" dirty="0" smtClean="0">
                <a:solidFill>
                  <a:srgbClr val="903163"/>
                </a:solidFill>
              </a:rPr>
              <a:t> - Table ronde IFRS, Bale &amp; </a:t>
            </a:r>
            <a:r>
              <a:rPr lang="fr-FR" dirty="0" err="1" smtClean="0">
                <a:solidFill>
                  <a:srgbClr val="903163"/>
                </a:solidFill>
              </a:rPr>
              <a:t>Solvency</a:t>
            </a:r>
            <a:r>
              <a:rPr lang="fr-FR" dirty="0" smtClean="0">
                <a:solidFill>
                  <a:srgbClr val="903163"/>
                </a:solidFill>
              </a:rPr>
              <a:t> du 2 </a:t>
            </a:r>
            <a:r>
              <a:rPr lang="fr-FR" dirty="0" err="1" smtClean="0">
                <a:solidFill>
                  <a:srgbClr val="903163"/>
                </a:solidFill>
              </a:rPr>
              <a:t>Decembre</a:t>
            </a:r>
            <a:r>
              <a:rPr lang="fr-FR" dirty="0" smtClean="0">
                <a:solidFill>
                  <a:srgbClr val="903163"/>
                </a:solidFill>
              </a:rPr>
              <a:t> 2016</a:t>
            </a:r>
            <a:endParaRPr lang="en-US" dirty="0">
              <a:solidFill>
                <a:srgbClr val="903163"/>
              </a:solidFill>
            </a:endParaRPr>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solidFill>
                  <a:srgbClr val="903163"/>
                </a:solidFill>
              </a:rPr>
              <a:pPr/>
              <a:t>‹N°›</a:t>
            </a:fld>
            <a:endParaRPr lang="en-US" dirty="0">
              <a:solidFill>
                <a:srgbClr val="903163"/>
              </a:solidFill>
            </a:endParaRPr>
          </a:p>
        </p:txBody>
      </p:sp>
    </p:spTree>
    <p:extLst>
      <p:ext uri="{BB962C8B-B14F-4D97-AF65-F5344CB8AC3E}">
        <p14:creationId xmlns:p14="http://schemas.microsoft.com/office/powerpoint/2010/main" val="4005093640"/>
      </p:ext>
    </p:extLst>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17353556-6440-47A5-8188-40F678D977BA}" type="datetime1">
              <a:rPr lang="en-US" smtClean="0">
                <a:solidFill>
                  <a:srgbClr val="4D1434">
                    <a:lumMod val="75000"/>
                    <a:lumOff val="25000"/>
                  </a:srgbClr>
                </a:solidFill>
              </a:rPr>
              <a:pPr/>
              <a:t>4/25/2017</a:t>
            </a:fld>
            <a:endParaRPr lang="en-US" dirty="0">
              <a:solidFill>
                <a:srgbClr val="4D1434">
                  <a:lumMod val="75000"/>
                  <a:lumOff val="25000"/>
                </a:srgbClr>
              </a:solidFill>
            </a:endParaRP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fr-FR" dirty="0" smtClean="0">
                <a:solidFill>
                  <a:srgbClr val="4D1434">
                    <a:lumMod val="75000"/>
                    <a:lumOff val="25000"/>
                  </a:srgbClr>
                </a:solidFill>
              </a:rPr>
              <a:t>Philippe </a:t>
            </a:r>
            <a:r>
              <a:rPr lang="fr-FR" dirty="0" err="1" smtClean="0">
                <a:solidFill>
                  <a:srgbClr val="4D1434">
                    <a:lumMod val="75000"/>
                    <a:lumOff val="25000"/>
                  </a:srgbClr>
                </a:solidFill>
              </a:rPr>
              <a:t>Danjou</a:t>
            </a:r>
            <a:r>
              <a:rPr lang="fr-FR" dirty="0" smtClean="0">
                <a:solidFill>
                  <a:srgbClr val="4D1434">
                    <a:lumMod val="75000"/>
                    <a:lumOff val="25000"/>
                  </a:srgbClr>
                </a:solidFill>
              </a:rPr>
              <a:t> - Table ronde IFRS, Bale &amp; </a:t>
            </a:r>
            <a:r>
              <a:rPr lang="fr-FR" dirty="0" err="1" smtClean="0">
                <a:solidFill>
                  <a:srgbClr val="4D1434">
                    <a:lumMod val="75000"/>
                    <a:lumOff val="25000"/>
                  </a:srgbClr>
                </a:solidFill>
              </a:rPr>
              <a:t>Solvency</a:t>
            </a:r>
            <a:r>
              <a:rPr lang="fr-FR" dirty="0" smtClean="0">
                <a:solidFill>
                  <a:srgbClr val="4D1434">
                    <a:lumMod val="75000"/>
                    <a:lumOff val="25000"/>
                  </a:srgbClr>
                </a:solidFill>
              </a:rPr>
              <a:t> du 2 </a:t>
            </a:r>
            <a:r>
              <a:rPr lang="fr-FR" dirty="0" err="1" smtClean="0">
                <a:solidFill>
                  <a:srgbClr val="4D1434">
                    <a:lumMod val="75000"/>
                    <a:lumOff val="25000"/>
                  </a:srgbClr>
                </a:solidFill>
              </a:rPr>
              <a:t>Decembre</a:t>
            </a:r>
            <a:r>
              <a:rPr lang="fr-FR" dirty="0" smtClean="0">
                <a:solidFill>
                  <a:srgbClr val="4D1434">
                    <a:lumMod val="75000"/>
                    <a:lumOff val="25000"/>
                  </a:srgbClr>
                </a:solidFill>
              </a:rPr>
              <a:t> 2016</a:t>
            </a:r>
            <a:endParaRPr lang="en-US" dirty="0">
              <a:solidFill>
                <a:srgbClr val="4D1434">
                  <a:lumMod val="75000"/>
                  <a:lumOff val="25000"/>
                </a:srgbClr>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solidFill>
                  <a:srgbClr val="4D1434">
                    <a:lumMod val="75000"/>
                    <a:lumOff val="25000"/>
                  </a:srgbClr>
                </a:solidFill>
              </a:rPr>
              <a:pPr/>
              <a:t>‹N°›</a:t>
            </a:fld>
            <a:endParaRPr lang="en-US" dirty="0">
              <a:solidFill>
                <a:srgbClr val="4D1434">
                  <a:lumMod val="75000"/>
                  <a:lumOff val="25000"/>
                </a:srgbClr>
              </a:solidFill>
            </a:endParaRPr>
          </a:p>
        </p:txBody>
      </p:sp>
    </p:spTree>
    <p:extLst>
      <p:ext uri="{BB962C8B-B14F-4D97-AF65-F5344CB8AC3E}">
        <p14:creationId xmlns:p14="http://schemas.microsoft.com/office/powerpoint/2010/main" val="1868546566"/>
      </p:ext>
    </p:extLst>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2A391A4-F6E5-4EC7-A367-B302FED81BA3}" type="datetime1">
              <a:rPr lang="en-US" smtClean="0">
                <a:solidFill>
                  <a:srgbClr val="903163"/>
                </a:solidFill>
              </a:rPr>
              <a:pPr/>
              <a:t>4/25/2017</a:t>
            </a:fld>
            <a:endParaRPr lang="en-US" dirty="0">
              <a:solidFill>
                <a:srgbClr val="903163"/>
              </a:solidFill>
            </a:endParaRPr>
          </a:p>
        </p:txBody>
      </p:sp>
      <p:sp>
        <p:nvSpPr>
          <p:cNvPr id="6" name="Footer Placeholder 5"/>
          <p:cNvSpPr>
            <a:spLocks noGrp="1"/>
          </p:cNvSpPr>
          <p:nvPr>
            <p:ph type="ftr" sz="quarter" idx="11"/>
          </p:nvPr>
        </p:nvSpPr>
        <p:spPr/>
        <p:txBody>
          <a:bodyPr/>
          <a:lstStyle/>
          <a:p>
            <a:r>
              <a:rPr lang="fr-FR" dirty="0" smtClean="0">
                <a:solidFill>
                  <a:srgbClr val="903163"/>
                </a:solidFill>
              </a:rPr>
              <a:t>Philippe </a:t>
            </a:r>
            <a:r>
              <a:rPr lang="fr-FR" dirty="0" err="1" smtClean="0">
                <a:solidFill>
                  <a:srgbClr val="903163"/>
                </a:solidFill>
              </a:rPr>
              <a:t>Danjou</a:t>
            </a:r>
            <a:r>
              <a:rPr lang="fr-FR" dirty="0" smtClean="0">
                <a:solidFill>
                  <a:srgbClr val="903163"/>
                </a:solidFill>
              </a:rPr>
              <a:t> - Table ronde IFRS, Bale &amp; </a:t>
            </a:r>
            <a:r>
              <a:rPr lang="fr-FR" dirty="0" err="1" smtClean="0">
                <a:solidFill>
                  <a:srgbClr val="903163"/>
                </a:solidFill>
              </a:rPr>
              <a:t>Solvency</a:t>
            </a:r>
            <a:r>
              <a:rPr lang="fr-FR" dirty="0" smtClean="0">
                <a:solidFill>
                  <a:srgbClr val="903163"/>
                </a:solidFill>
              </a:rPr>
              <a:t> du 2 </a:t>
            </a:r>
            <a:r>
              <a:rPr lang="fr-FR" dirty="0" err="1" smtClean="0">
                <a:solidFill>
                  <a:srgbClr val="903163"/>
                </a:solidFill>
              </a:rPr>
              <a:t>Decembre</a:t>
            </a:r>
            <a:r>
              <a:rPr lang="fr-FR" dirty="0" smtClean="0">
                <a:solidFill>
                  <a:srgbClr val="903163"/>
                </a:solidFill>
              </a:rPr>
              <a:t> 2016</a:t>
            </a:r>
            <a:endParaRPr lang="en-US" dirty="0">
              <a:solidFill>
                <a:srgbClr val="903163"/>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903163"/>
                </a:solidFill>
              </a:rPr>
              <a:pPr/>
              <a:t>‹N°›</a:t>
            </a:fld>
            <a:endParaRPr lang="en-US" dirty="0">
              <a:solidFill>
                <a:srgbClr val="903163"/>
              </a:solidFill>
            </a:endParaRPr>
          </a:p>
        </p:txBody>
      </p:sp>
    </p:spTree>
    <p:extLst>
      <p:ext uri="{BB962C8B-B14F-4D97-AF65-F5344CB8AC3E}">
        <p14:creationId xmlns:p14="http://schemas.microsoft.com/office/powerpoint/2010/main" val="1051537847"/>
      </p:ext>
    </p:extLst>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78DEB8B-9CCD-4B6F-83DF-06612518A6AF}" type="datetime1">
              <a:rPr lang="en-US" smtClean="0">
                <a:solidFill>
                  <a:srgbClr val="903163"/>
                </a:solidFill>
              </a:rPr>
              <a:pPr/>
              <a:t>4/25/2017</a:t>
            </a:fld>
            <a:endParaRPr lang="en-US" dirty="0">
              <a:solidFill>
                <a:srgbClr val="903163"/>
              </a:solidFill>
            </a:endParaRPr>
          </a:p>
        </p:txBody>
      </p:sp>
      <p:sp>
        <p:nvSpPr>
          <p:cNvPr id="8" name="Footer Placeholder 7"/>
          <p:cNvSpPr>
            <a:spLocks noGrp="1"/>
          </p:cNvSpPr>
          <p:nvPr>
            <p:ph type="ftr" sz="quarter" idx="11"/>
          </p:nvPr>
        </p:nvSpPr>
        <p:spPr/>
        <p:txBody>
          <a:bodyPr/>
          <a:lstStyle/>
          <a:p>
            <a:r>
              <a:rPr lang="fr-FR" dirty="0" smtClean="0">
                <a:solidFill>
                  <a:srgbClr val="903163"/>
                </a:solidFill>
              </a:rPr>
              <a:t>Philippe </a:t>
            </a:r>
            <a:r>
              <a:rPr lang="fr-FR" dirty="0" err="1" smtClean="0">
                <a:solidFill>
                  <a:srgbClr val="903163"/>
                </a:solidFill>
              </a:rPr>
              <a:t>Danjou</a:t>
            </a:r>
            <a:r>
              <a:rPr lang="fr-FR" dirty="0" smtClean="0">
                <a:solidFill>
                  <a:srgbClr val="903163"/>
                </a:solidFill>
              </a:rPr>
              <a:t> - Table ronde IFRS, Bale &amp; </a:t>
            </a:r>
            <a:r>
              <a:rPr lang="fr-FR" dirty="0" err="1" smtClean="0">
                <a:solidFill>
                  <a:srgbClr val="903163"/>
                </a:solidFill>
              </a:rPr>
              <a:t>Solvency</a:t>
            </a:r>
            <a:r>
              <a:rPr lang="fr-FR" dirty="0" smtClean="0">
                <a:solidFill>
                  <a:srgbClr val="903163"/>
                </a:solidFill>
              </a:rPr>
              <a:t> du 2 </a:t>
            </a:r>
            <a:r>
              <a:rPr lang="fr-FR" dirty="0" err="1" smtClean="0">
                <a:solidFill>
                  <a:srgbClr val="903163"/>
                </a:solidFill>
              </a:rPr>
              <a:t>Decembre</a:t>
            </a:r>
            <a:r>
              <a:rPr lang="fr-FR" dirty="0" smtClean="0">
                <a:solidFill>
                  <a:srgbClr val="903163"/>
                </a:solidFill>
              </a:rPr>
              <a:t> 2016</a:t>
            </a:r>
            <a:endParaRPr lang="en-US" dirty="0">
              <a:solidFill>
                <a:srgbClr val="903163"/>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903163"/>
                </a:solidFill>
              </a:rPr>
              <a:pPr/>
              <a:t>‹N°›</a:t>
            </a:fld>
            <a:endParaRPr lang="en-US" dirty="0">
              <a:solidFill>
                <a:srgbClr val="903163"/>
              </a:solidFill>
            </a:endParaRPr>
          </a:p>
        </p:txBody>
      </p:sp>
    </p:spTree>
    <p:extLst>
      <p:ext uri="{BB962C8B-B14F-4D97-AF65-F5344CB8AC3E}">
        <p14:creationId xmlns:p14="http://schemas.microsoft.com/office/powerpoint/2010/main" val="663488690"/>
      </p:ext>
    </p:extLst>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ADD127D-D104-4893-90D7-3176098F8F0C}" type="datetime1">
              <a:rPr lang="en-US" smtClean="0">
                <a:solidFill>
                  <a:srgbClr val="903163"/>
                </a:solidFill>
              </a:rPr>
              <a:pPr/>
              <a:t>4/25/2017</a:t>
            </a:fld>
            <a:endParaRPr lang="en-US" dirty="0">
              <a:solidFill>
                <a:srgbClr val="903163"/>
              </a:solidFill>
            </a:endParaRPr>
          </a:p>
        </p:txBody>
      </p:sp>
      <p:sp>
        <p:nvSpPr>
          <p:cNvPr id="4" name="Footer Placeholder 3"/>
          <p:cNvSpPr>
            <a:spLocks noGrp="1"/>
          </p:cNvSpPr>
          <p:nvPr>
            <p:ph type="ftr" sz="quarter" idx="11"/>
          </p:nvPr>
        </p:nvSpPr>
        <p:spPr/>
        <p:txBody>
          <a:bodyPr/>
          <a:lstStyle/>
          <a:p>
            <a:r>
              <a:rPr lang="fr-FR" dirty="0" smtClean="0">
                <a:solidFill>
                  <a:srgbClr val="903163"/>
                </a:solidFill>
              </a:rPr>
              <a:t>Philippe </a:t>
            </a:r>
            <a:r>
              <a:rPr lang="fr-FR" dirty="0" err="1" smtClean="0">
                <a:solidFill>
                  <a:srgbClr val="903163"/>
                </a:solidFill>
              </a:rPr>
              <a:t>Danjou</a:t>
            </a:r>
            <a:r>
              <a:rPr lang="fr-FR" dirty="0" smtClean="0">
                <a:solidFill>
                  <a:srgbClr val="903163"/>
                </a:solidFill>
              </a:rPr>
              <a:t> - Table ronde IFRS, Bale &amp; </a:t>
            </a:r>
            <a:r>
              <a:rPr lang="fr-FR" dirty="0" err="1" smtClean="0">
                <a:solidFill>
                  <a:srgbClr val="903163"/>
                </a:solidFill>
              </a:rPr>
              <a:t>Solvency</a:t>
            </a:r>
            <a:r>
              <a:rPr lang="fr-FR" dirty="0" smtClean="0">
                <a:solidFill>
                  <a:srgbClr val="903163"/>
                </a:solidFill>
              </a:rPr>
              <a:t> du 2 </a:t>
            </a:r>
            <a:r>
              <a:rPr lang="fr-FR" dirty="0" err="1" smtClean="0">
                <a:solidFill>
                  <a:srgbClr val="903163"/>
                </a:solidFill>
              </a:rPr>
              <a:t>Decembre</a:t>
            </a:r>
            <a:r>
              <a:rPr lang="fr-FR" dirty="0" smtClean="0">
                <a:solidFill>
                  <a:srgbClr val="903163"/>
                </a:solidFill>
              </a:rPr>
              <a:t> 2016</a:t>
            </a:r>
            <a:endParaRPr lang="en-US" dirty="0">
              <a:solidFill>
                <a:srgbClr val="903163"/>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903163"/>
                </a:solidFill>
              </a:rPr>
              <a:pPr/>
              <a:t>‹N°›</a:t>
            </a:fld>
            <a:endParaRPr lang="en-US" dirty="0">
              <a:solidFill>
                <a:srgbClr val="903163"/>
              </a:solidFill>
            </a:endParaRPr>
          </a:p>
        </p:txBody>
      </p:sp>
    </p:spTree>
    <p:extLst>
      <p:ext uri="{BB962C8B-B14F-4D97-AF65-F5344CB8AC3E}">
        <p14:creationId xmlns:p14="http://schemas.microsoft.com/office/powerpoint/2010/main" val="421364111"/>
      </p:ext>
    </p:extLst>
  </p:cSld>
  <p:clrMapOvr>
    <a:masterClrMapping/>
  </p:clrMapOvr>
  <p:transition spd="slow">
    <p:wip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B27A2D-DD5C-4F98-9B23-800B3F23844A}" type="datetime1">
              <a:rPr lang="en-US" smtClean="0">
                <a:solidFill>
                  <a:srgbClr val="903163"/>
                </a:solidFill>
              </a:rPr>
              <a:pPr/>
              <a:t>4/25/2017</a:t>
            </a:fld>
            <a:endParaRPr lang="en-US" dirty="0">
              <a:solidFill>
                <a:srgbClr val="903163"/>
              </a:solidFill>
            </a:endParaRPr>
          </a:p>
        </p:txBody>
      </p:sp>
      <p:sp>
        <p:nvSpPr>
          <p:cNvPr id="3" name="Footer Placeholder 2"/>
          <p:cNvSpPr>
            <a:spLocks noGrp="1"/>
          </p:cNvSpPr>
          <p:nvPr>
            <p:ph type="ftr" sz="quarter" idx="11"/>
          </p:nvPr>
        </p:nvSpPr>
        <p:spPr/>
        <p:txBody>
          <a:bodyPr/>
          <a:lstStyle/>
          <a:p>
            <a:r>
              <a:rPr lang="fr-FR" dirty="0" smtClean="0">
                <a:solidFill>
                  <a:srgbClr val="903163"/>
                </a:solidFill>
              </a:rPr>
              <a:t>Philippe </a:t>
            </a:r>
            <a:r>
              <a:rPr lang="fr-FR" dirty="0" err="1" smtClean="0">
                <a:solidFill>
                  <a:srgbClr val="903163"/>
                </a:solidFill>
              </a:rPr>
              <a:t>Danjou</a:t>
            </a:r>
            <a:r>
              <a:rPr lang="fr-FR" dirty="0" smtClean="0">
                <a:solidFill>
                  <a:srgbClr val="903163"/>
                </a:solidFill>
              </a:rPr>
              <a:t> - Table ronde IFRS, Bale &amp; </a:t>
            </a:r>
            <a:r>
              <a:rPr lang="fr-FR" dirty="0" err="1" smtClean="0">
                <a:solidFill>
                  <a:srgbClr val="903163"/>
                </a:solidFill>
              </a:rPr>
              <a:t>Solvency</a:t>
            </a:r>
            <a:r>
              <a:rPr lang="fr-FR" dirty="0" smtClean="0">
                <a:solidFill>
                  <a:srgbClr val="903163"/>
                </a:solidFill>
              </a:rPr>
              <a:t> du 2 </a:t>
            </a:r>
            <a:r>
              <a:rPr lang="fr-FR" dirty="0" err="1" smtClean="0">
                <a:solidFill>
                  <a:srgbClr val="903163"/>
                </a:solidFill>
              </a:rPr>
              <a:t>Decembre</a:t>
            </a:r>
            <a:r>
              <a:rPr lang="fr-FR" dirty="0" smtClean="0">
                <a:solidFill>
                  <a:srgbClr val="903163"/>
                </a:solidFill>
              </a:rPr>
              <a:t> 2016</a:t>
            </a:r>
            <a:endParaRPr lang="en-US" dirty="0">
              <a:solidFill>
                <a:srgbClr val="903163"/>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903163"/>
                </a:solidFill>
              </a:rPr>
              <a:pPr/>
              <a:t>‹N°›</a:t>
            </a:fld>
            <a:endParaRPr lang="en-US" dirty="0">
              <a:solidFill>
                <a:srgbClr val="903163"/>
              </a:solidFill>
            </a:endParaRPr>
          </a:p>
        </p:txBody>
      </p:sp>
    </p:spTree>
    <p:extLst>
      <p:ext uri="{BB962C8B-B14F-4D97-AF65-F5344CB8AC3E}">
        <p14:creationId xmlns:p14="http://schemas.microsoft.com/office/powerpoint/2010/main" val="3240773538"/>
      </p:ext>
    </p:extLst>
  </p:cSld>
  <p:clrMapOvr>
    <a:masterClrMapping/>
  </p:clrMapOvr>
  <p:transition spd="slow">
    <p:wip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DC8BB1FF-1412-4210-9527-0CB78D906AF8}" type="datetime1">
              <a:rPr lang="en-US" smtClean="0">
                <a:solidFill>
                  <a:srgbClr val="4D1434">
                    <a:lumMod val="75000"/>
                    <a:lumOff val="25000"/>
                  </a:srgbClr>
                </a:solidFill>
              </a:rPr>
              <a:pPr/>
              <a:t>4/25/2017</a:t>
            </a:fld>
            <a:endParaRPr lang="en-US" dirty="0">
              <a:solidFill>
                <a:srgbClr val="4D1434">
                  <a:lumMod val="75000"/>
                  <a:lumOff val="25000"/>
                </a:srgbClr>
              </a:solidFill>
            </a:endParaRP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fr-FR" dirty="0" smtClean="0">
                <a:solidFill>
                  <a:srgbClr val="4D1434">
                    <a:lumMod val="75000"/>
                    <a:lumOff val="25000"/>
                  </a:srgbClr>
                </a:solidFill>
              </a:rPr>
              <a:t>Philippe </a:t>
            </a:r>
            <a:r>
              <a:rPr lang="fr-FR" dirty="0" err="1" smtClean="0">
                <a:solidFill>
                  <a:srgbClr val="4D1434">
                    <a:lumMod val="75000"/>
                    <a:lumOff val="25000"/>
                  </a:srgbClr>
                </a:solidFill>
              </a:rPr>
              <a:t>Danjou</a:t>
            </a:r>
            <a:r>
              <a:rPr lang="fr-FR" dirty="0" smtClean="0">
                <a:solidFill>
                  <a:srgbClr val="4D1434">
                    <a:lumMod val="75000"/>
                    <a:lumOff val="25000"/>
                  </a:srgbClr>
                </a:solidFill>
              </a:rPr>
              <a:t> - Table ronde IFRS, Bale &amp; </a:t>
            </a:r>
            <a:r>
              <a:rPr lang="fr-FR" dirty="0" err="1" smtClean="0">
                <a:solidFill>
                  <a:srgbClr val="4D1434">
                    <a:lumMod val="75000"/>
                    <a:lumOff val="25000"/>
                  </a:srgbClr>
                </a:solidFill>
              </a:rPr>
              <a:t>Solvency</a:t>
            </a:r>
            <a:r>
              <a:rPr lang="fr-FR" dirty="0" smtClean="0">
                <a:solidFill>
                  <a:srgbClr val="4D1434">
                    <a:lumMod val="75000"/>
                    <a:lumOff val="25000"/>
                  </a:srgbClr>
                </a:solidFill>
              </a:rPr>
              <a:t> du 2 </a:t>
            </a:r>
            <a:r>
              <a:rPr lang="fr-FR" dirty="0" err="1" smtClean="0">
                <a:solidFill>
                  <a:srgbClr val="4D1434">
                    <a:lumMod val="75000"/>
                    <a:lumOff val="25000"/>
                  </a:srgbClr>
                </a:solidFill>
              </a:rPr>
              <a:t>Decembre</a:t>
            </a:r>
            <a:r>
              <a:rPr lang="fr-FR" dirty="0" smtClean="0">
                <a:solidFill>
                  <a:srgbClr val="4D1434">
                    <a:lumMod val="75000"/>
                    <a:lumOff val="25000"/>
                  </a:srgbClr>
                </a:solidFill>
              </a:rPr>
              <a:t> 2016</a:t>
            </a:r>
            <a:endParaRPr lang="en-US" dirty="0">
              <a:solidFill>
                <a:srgbClr val="4D1434">
                  <a:lumMod val="75000"/>
                  <a:lumOff val="25000"/>
                </a:srgbClr>
              </a:solidFill>
            </a:endParaRP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solidFill>
                  <a:srgbClr val="4D1434">
                    <a:lumMod val="75000"/>
                    <a:lumOff val="25000"/>
                  </a:srgbClr>
                </a:solidFill>
              </a:rPr>
              <a:pPr/>
              <a:t>‹N°›</a:t>
            </a:fld>
            <a:endParaRPr lang="en-US" dirty="0">
              <a:solidFill>
                <a:srgbClr val="4D1434">
                  <a:lumMod val="75000"/>
                  <a:lumOff val="25000"/>
                </a:srgbClr>
              </a:solidFill>
            </a:endParaRPr>
          </a:p>
        </p:txBody>
      </p:sp>
    </p:spTree>
    <p:extLst>
      <p:ext uri="{BB962C8B-B14F-4D97-AF65-F5344CB8AC3E}">
        <p14:creationId xmlns:p14="http://schemas.microsoft.com/office/powerpoint/2010/main" val="3462313076"/>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10D06E-0D39-489D-B59C-D33BFA1E5597}" type="datetime1">
              <a:rPr lang="en-US" smtClean="0"/>
              <a:t>4/25/2017</a:t>
            </a:fld>
            <a:endParaRPr lang="en-US" dirty="0"/>
          </a:p>
        </p:txBody>
      </p:sp>
      <p:sp>
        <p:nvSpPr>
          <p:cNvPr id="5" name="Footer Placeholder 4"/>
          <p:cNvSpPr>
            <a:spLocks noGrp="1"/>
          </p:cNvSpPr>
          <p:nvPr>
            <p:ph type="ftr" sz="quarter" idx="11"/>
          </p:nvPr>
        </p:nvSpPr>
        <p:spPr/>
        <p:txBody>
          <a:bodyPr/>
          <a:lstStyle/>
          <a:p>
            <a:r>
              <a:rPr lang="en-GB" smtClean="0"/>
              <a:t>10/01/2017 academie</a:t>
            </a:r>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a:t>
            </a:fld>
            <a:endParaRPr lang="en-US" dirty="0"/>
          </a:p>
        </p:txBody>
      </p:sp>
    </p:spTree>
  </p:cSld>
  <p:clrMapOvr>
    <a:masterClrMapping/>
  </p:clrMapOvr>
  <p:transition spd="med">
    <p:pull/>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E902FC-4FB3-4C9A-8A86-788BEFC575FD}" type="datetime1">
              <a:rPr lang="en-US" smtClean="0">
                <a:solidFill>
                  <a:srgbClr val="903163"/>
                </a:solidFill>
              </a:rPr>
              <a:pPr/>
              <a:t>4/25/2017</a:t>
            </a:fld>
            <a:endParaRPr lang="en-US" dirty="0">
              <a:solidFill>
                <a:srgbClr val="903163"/>
              </a:solidFill>
            </a:endParaRPr>
          </a:p>
        </p:txBody>
      </p:sp>
      <p:sp>
        <p:nvSpPr>
          <p:cNvPr id="6" name="Footer Placeholder 5"/>
          <p:cNvSpPr>
            <a:spLocks noGrp="1"/>
          </p:cNvSpPr>
          <p:nvPr>
            <p:ph type="ftr" sz="quarter" idx="11"/>
          </p:nvPr>
        </p:nvSpPr>
        <p:spPr/>
        <p:txBody>
          <a:bodyPr/>
          <a:lstStyle/>
          <a:p>
            <a:r>
              <a:rPr lang="fr-FR" dirty="0" smtClean="0">
                <a:solidFill>
                  <a:srgbClr val="903163"/>
                </a:solidFill>
              </a:rPr>
              <a:t>Philippe </a:t>
            </a:r>
            <a:r>
              <a:rPr lang="fr-FR" dirty="0" err="1" smtClean="0">
                <a:solidFill>
                  <a:srgbClr val="903163"/>
                </a:solidFill>
              </a:rPr>
              <a:t>Danjou</a:t>
            </a:r>
            <a:r>
              <a:rPr lang="fr-FR" dirty="0" smtClean="0">
                <a:solidFill>
                  <a:srgbClr val="903163"/>
                </a:solidFill>
              </a:rPr>
              <a:t> - Table ronde IFRS, Bale &amp; </a:t>
            </a:r>
            <a:r>
              <a:rPr lang="fr-FR" dirty="0" err="1" smtClean="0">
                <a:solidFill>
                  <a:srgbClr val="903163"/>
                </a:solidFill>
              </a:rPr>
              <a:t>Solvency</a:t>
            </a:r>
            <a:r>
              <a:rPr lang="fr-FR" dirty="0" smtClean="0">
                <a:solidFill>
                  <a:srgbClr val="903163"/>
                </a:solidFill>
              </a:rPr>
              <a:t> du 2 </a:t>
            </a:r>
            <a:r>
              <a:rPr lang="fr-FR" dirty="0" err="1" smtClean="0">
                <a:solidFill>
                  <a:srgbClr val="903163"/>
                </a:solidFill>
              </a:rPr>
              <a:t>Decembre</a:t>
            </a:r>
            <a:r>
              <a:rPr lang="fr-FR" dirty="0" smtClean="0">
                <a:solidFill>
                  <a:srgbClr val="903163"/>
                </a:solidFill>
              </a:rPr>
              <a:t> 2016</a:t>
            </a:r>
            <a:endParaRPr lang="en-US" dirty="0">
              <a:solidFill>
                <a:srgbClr val="903163"/>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903163"/>
                </a:solidFill>
              </a:rPr>
              <a:pPr/>
              <a:t>‹N°›</a:t>
            </a:fld>
            <a:endParaRPr lang="en-US" dirty="0">
              <a:solidFill>
                <a:srgbClr val="903163"/>
              </a:solidFill>
            </a:endParaRPr>
          </a:p>
        </p:txBody>
      </p:sp>
    </p:spTree>
    <p:extLst>
      <p:ext uri="{BB962C8B-B14F-4D97-AF65-F5344CB8AC3E}">
        <p14:creationId xmlns:p14="http://schemas.microsoft.com/office/powerpoint/2010/main" val="2345360868"/>
      </p:ext>
    </p:extLst>
  </p:cSld>
  <p:clrMapOvr>
    <a:masterClrMapping/>
  </p:clrMapOvr>
  <p:transition spd="slow">
    <p:wip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86D68E-DEE2-4F12-977B-BD31182EF2A3}" type="datetime1">
              <a:rPr lang="en-US" smtClean="0">
                <a:solidFill>
                  <a:srgbClr val="903163"/>
                </a:solidFill>
              </a:rPr>
              <a:pPr/>
              <a:t>4/25/2017</a:t>
            </a:fld>
            <a:endParaRPr lang="en-US" dirty="0">
              <a:solidFill>
                <a:srgbClr val="903163"/>
              </a:solidFill>
            </a:endParaRPr>
          </a:p>
        </p:txBody>
      </p:sp>
      <p:sp>
        <p:nvSpPr>
          <p:cNvPr id="5" name="Footer Placeholder 4"/>
          <p:cNvSpPr>
            <a:spLocks noGrp="1"/>
          </p:cNvSpPr>
          <p:nvPr>
            <p:ph type="ftr" sz="quarter" idx="11"/>
          </p:nvPr>
        </p:nvSpPr>
        <p:spPr/>
        <p:txBody>
          <a:bodyPr/>
          <a:lstStyle/>
          <a:p>
            <a:r>
              <a:rPr lang="fr-FR" dirty="0" smtClean="0">
                <a:solidFill>
                  <a:srgbClr val="903163"/>
                </a:solidFill>
              </a:rPr>
              <a:t>Philippe </a:t>
            </a:r>
            <a:r>
              <a:rPr lang="fr-FR" dirty="0" err="1" smtClean="0">
                <a:solidFill>
                  <a:srgbClr val="903163"/>
                </a:solidFill>
              </a:rPr>
              <a:t>Danjou</a:t>
            </a:r>
            <a:r>
              <a:rPr lang="fr-FR" dirty="0" smtClean="0">
                <a:solidFill>
                  <a:srgbClr val="903163"/>
                </a:solidFill>
              </a:rPr>
              <a:t> - Table ronde IFRS, Bale &amp; </a:t>
            </a:r>
            <a:r>
              <a:rPr lang="fr-FR" dirty="0" err="1" smtClean="0">
                <a:solidFill>
                  <a:srgbClr val="903163"/>
                </a:solidFill>
              </a:rPr>
              <a:t>Solvency</a:t>
            </a:r>
            <a:r>
              <a:rPr lang="fr-FR" dirty="0" smtClean="0">
                <a:solidFill>
                  <a:srgbClr val="903163"/>
                </a:solidFill>
              </a:rPr>
              <a:t> du 2 </a:t>
            </a:r>
            <a:r>
              <a:rPr lang="fr-FR" dirty="0" err="1" smtClean="0">
                <a:solidFill>
                  <a:srgbClr val="903163"/>
                </a:solidFill>
              </a:rPr>
              <a:t>Decembre</a:t>
            </a:r>
            <a:r>
              <a:rPr lang="fr-FR" dirty="0" smtClean="0">
                <a:solidFill>
                  <a:srgbClr val="903163"/>
                </a:solidFill>
              </a:rPr>
              <a:t> 2016</a:t>
            </a:r>
            <a:endParaRPr lang="en-US" dirty="0">
              <a:solidFill>
                <a:srgbClr val="903163"/>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3163"/>
                </a:solidFill>
              </a:rPr>
              <a:pPr/>
              <a:t>‹N°›</a:t>
            </a:fld>
            <a:endParaRPr lang="en-US" dirty="0">
              <a:solidFill>
                <a:srgbClr val="903163"/>
              </a:solidFill>
            </a:endParaRPr>
          </a:p>
        </p:txBody>
      </p:sp>
    </p:spTree>
    <p:extLst>
      <p:ext uri="{BB962C8B-B14F-4D97-AF65-F5344CB8AC3E}">
        <p14:creationId xmlns:p14="http://schemas.microsoft.com/office/powerpoint/2010/main" val="175484250"/>
      </p:ext>
    </p:extLst>
  </p:cSld>
  <p:clrMapOvr>
    <a:masterClrMapping/>
  </p:clrMapOvr>
  <p:transition spd="slow">
    <p:wip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03D61EF2-6C28-4558-9FC9-39AA2993884B}" type="datetime1">
              <a:rPr lang="en-US" smtClean="0">
                <a:solidFill>
                  <a:srgbClr val="4D1434">
                    <a:lumMod val="75000"/>
                    <a:lumOff val="25000"/>
                  </a:srgbClr>
                </a:solidFill>
              </a:rPr>
              <a:pPr/>
              <a:t>4/25/2017</a:t>
            </a:fld>
            <a:endParaRPr lang="en-US" dirty="0">
              <a:solidFill>
                <a:srgbClr val="4D1434">
                  <a:lumMod val="75000"/>
                  <a:lumOff val="25000"/>
                </a:srgbClr>
              </a:solidFill>
            </a:endParaRPr>
          </a:p>
        </p:txBody>
      </p:sp>
      <p:sp>
        <p:nvSpPr>
          <p:cNvPr id="5" name="Footer Placeholder 4"/>
          <p:cNvSpPr>
            <a:spLocks noGrp="1"/>
          </p:cNvSpPr>
          <p:nvPr>
            <p:ph type="ftr" sz="quarter" idx="11"/>
          </p:nvPr>
        </p:nvSpPr>
        <p:spPr>
          <a:xfrm>
            <a:off x="774923" y="5951811"/>
            <a:ext cx="7896279" cy="365125"/>
          </a:xfrm>
        </p:spPr>
        <p:txBody>
          <a:bodyPr/>
          <a:lstStyle/>
          <a:p>
            <a:r>
              <a:rPr lang="fr-FR" dirty="0" smtClean="0">
                <a:solidFill>
                  <a:srgbClr val="903163"/>
                </a:solidFill>
              </a:rPr>
              <a:t>Philippe </a:t>
            </a:r>
            <a:r>
              <a:rPr lang="fr-FR" dirty="0" err="1" smtClean="0">
                <a:solidFill>
                  <a:srgbClr val="903163"/>
                </a:solidFill>
              </a:rPr>
              <a:t>Danjou</a:t>
            </a:r>
            <a:r>
              <a:rPr lang="fr-FR" dirty="0" smtClean="0">
                <a:solidFill>
                  <a:srgbClr val="903163"/>
                </a:solidFill>
              </a:rPr>
              <a:t> - Table ronde IFRS, Bale &amp; </a:t>
            </a:r>
            <a:r>
              <a:rPr lang="fr-FR" dirty="0" err="1" smtClean="0">
                <a:solidFill>
                  <a:srgbClr val="903163"/>
                </a:solidFill>
              </a:rPr>
              <a:t>Solvency</a:t>
            </a:r>
            <a:r>
              <a:rPr lang="fr-FR" dirty="0" smtClean="0">
                <a:solidFill>
                  <a:srgbClr val="903163"/>
                </a:solidFill>
              </a:rPr>
              <a:t> du 2 </a:t>
            </a:r>
            <a:r>
              <a:rPr lang="fr-FR" dirty="0" err="1" smtClean="0">
                <a:solidFill>
                  <a:srgbClr val="903163"/>
                </a:solidFill>
              </a:rPr>
              <a:t>Decembre</a:t>
            </a:r>
            <a:r>
              <a:rPr lang="fr-FR" dirty="0" smtClean="0">
                <a:solidFill>
                  <a:srgbClr val="903163"/>
                </a:solidFill>
              </a:rPr>
              <a:t> 2016</a:t>
            </a:r>
            <a:endParaRPr lang="en-US" dirty="0">
              <a:solidFill>
                <a:srgbClr val="903163"/>
              </a:solidFill>
            </a:endParaRP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solidFill>
                  <a:srgbClr val="4D1434">
                    <a:lumMod val="75000"/>
                    <a:lumOff val="25000"/>
                  </a:srgbClr>
                </a:solidFill>
              </a:rPr>
              <a:pPr/>
              <a:t>‹N°›</a:t>
            </a:fld>
            <a:endParaRPr lang="en-US" dirty="0">
              <a:solidFill>
                <a:srgbClr val="4D1434">
                  <a:lumMod val="75000"/>
                  <a:lumOff val="25000"/>
                </a:srgbClr>
              </a:solidFill>
            </a:endParaRPr>
          </a:p>
        </p:txBody>
      </p:sp>
    </p:spTree>
    <p:extLst>
      <p:ext uri="{BB962C8B-B14F-4D97-AF65-F5344CB8AC3E}">
        <p14:creationId xmlns:p14="http://schemas.microsoft.com/office/powerpoint/2010/main" val="4149433350"/>
      </p:ext>
    </p:extLst>
  </p:cSld>
  <p:clrMapOvr>
    <a:masterClrMapping/>
  </p:clrMapOvr>
  <p:transition spd="slow">
    <p:wip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71A831AA-4469-4B29-B0F3-D85CF6D23255}" type="datetime1">
              <a:rPr lang="en-US" smtClean="0">
                <a:solidFill>
                  <a:srgbClr val="4D1434">
                    <a:lumMod val="75000"/>
                    <a:lumOff val="25000"/>
                  </a:srgbClr>
                </a:solidFill>
              </a:rPr>
              <a:pPr/>
              <a:t>4/25/2017</a:t>
            </a:fld>
            <a:endParaRPr lang="en-US" dirty="0">
              <a:solidFill>
                <a:srgbClr val="4D1434">
                  <a:lumMod val="75000"/>
                  <a:lumOff val="25000"/>
                </a:srgbClr>
              </a:solidFill>
            </a:endParaRP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fr-FR" dirty="0" smtClean="0">
                <a:solidFill>
                  <a:srgbClr val="4D1434">
                    <a:lumMod val="75000"/>
                    <a:lumOff val="25000"/>
                  </a:srgbClr>
                </a:solidFill>
              </a:rPr>
              <a:t>Philippe </a:t>
            </a:r>
            <a:r>
              <a:rPr lang="fr-FR" dirty="0" err="1" smtClean="0">
                <a:solidFill>
                  <a:srgbClr val="4D1434">
                    <a:lumMod val="75000"/>
                    <a:lumOff val="25000"/>
                  </a:srgbClr>
                </a:solidFill>
              </a:rPr>
              <a:t>Danjou</a:t>
            </a:r>
            <a:r>
              <a:rPr lang="fr-FR" dirty="0" smtClean="0">
                <a:solidFill>
                  <a:srgbClr val="4D1434">
                    <a:lumMod val="75000"/>
                    <a:lumOff val="25000"/>
                  </a:srgbClr>
                </a:solidFill>
              </a:rPr>
              <a:t> - Table ronde IFRS, Bale &amp; </a:t>
            </a:r>
            <a:r>
              <a:rPr lang="fr-FR" dirty="0" err="1" smtClean="0">
                <a:solidFill>
                  <a:srgbClr val="4D1434">
                    <a:lumMod val="75000"/>
                    <a:lumOff val="25000"/>
                  </a:srgbClr>
                </a:solidFill>
              </a:rPr>
              <a:t>Solvency</a:t>
            </a:r>
            <a:r>
              <a:rPr lang="fr-FR" dirty="0" smtClean="0">
                <a:solidFill>
                  <a:srgbClr val="4D1434">
                    <a:lumMod val="75000"/>
                    <a:lumOff val="25000"/>
                  </a:srgbClr>
                </a:solidFill>
              </a:rPr>
              <a:t> du 2 </a:t>
            </a:r>
            <a:r>
              <a:rPr lang="fr-FR" dirty="0" err="1" smtClean="0">
                <a:solidFill>
                  <a:srgbClr val="4D1434">
                    <a:lumMod val="75000"/>
                    <a:lumOff val="25000"/>
                  </a:srgbClr>
                </a:solidFill>
              </a:rPr>
              <a:t>Decembre</a:t>
            </a:r>
            <a:r>
              <a:rPr lang="fr-FR" dirty="0" smtClean="0">
                <a:solidFill>
                  <a:srgbClr val="4D1434">
                    <a:lumMod val="75000"/>
                    <a:lumOff val="25000"/>
                  </a:srgbClr>
                </a:solidFill>
              </a:rPr>
              <a:t> 2016</a:t>
            </a:r>
            <a:endParaRPr lang="en-US" dirty="0">
              <a:solidFill>
                <a:srgbClr val="4D1434">
                  <a:lumMod val="75000"/>
                  <a:lumOff val="25000"/>
                </a:srgbClr>
              </a:solidFill>
            </a:endParaRP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solidFill>
                  <a:srgbClr val="4D1434">
                    <a:lumMod val="75000"/>
                    <a:lumOff val="25000"/>
                  </a:srgbClr>
                </a:solidFill>
              </a:rPr>
              <a:pPr/>
              <a:t>‹N°›</a:t>
            </a:fld>
            <a:endParaRPr lang="en-US" dirty="0">
              <a:solidFill>
                <a:srgbClr val="4D1434">
                  <a:lumMod val="75000"/>
                  <a:lumOff val="25000"/>
                </a:srgbClr>
              </a:solidFill>
            </a:endParaRPr>
          </a:p>
        </p:txBody>
      </p:sp>
    </p:spTree>
    <p:extLst>
      <p:ext uri="{BB962C8B-B14F-4D97-AF65-F5344CB8AC3E}">
        <p14:creationId xmlns:p14="http://schemas.microsoft.com/office/powerpoint/2010/main" val="3204077472"/>
      </p:ext>
    </p:extLst>
  </p:cSld>
  <p:clrMapOvr>
    <a:masterClrMapping/>
  </p:clrMapOvr>
  <p:transition spd="slow">
    <p:wip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CDB882-D3C9-40FE-AEC7-E915DCA0B802}" type="datetime1">
              <a:rPr lang="en-US" smtClean="0">
                <a:solidFill>
                  <a:srgbClr val="903163"/>
                </a:solidFill>
              </a:rPr>
              <a:pPr/>
              <a:t>4/25/2017</a:t>
            </a:fld>
            <a:endParaRPr lang="en-US" dirty="0">
              <a:solidFill>
                <a:srgbClr val="903163"/>
              </a:solidFill>
            </a:endParaRPr>
          </a:p>
        </p:txBody>
      </p:sp>
      <p:sp>
        <p:nvSpPr>
          <p:cNvPr id="5" name="Footer Placeholder 4"/>
          <p:cNvSpPr>
            <a:spLocks noGrp="1"/>
          </p:cNvSpPr>
          <p:nvPr>
            <p:ph type="ftr" sz="quarter" idx="11"/>
          </p:nvPr>
        </p:nvSpPr>
        <p:spPr/>
        <p:txBody>
          <a:bodyPr/>
          <a:lstStyle/>
          <a:p>
            <a:r>
              <a:rPr lang="fr-FR" dirty="0" smtClean="0">
                <a:solidFill>
                  <a:srgbClr val="903163"/>
                </a:solidFill>
              </a:rPr>
              <a:t>Philippe </a:t>
            </a:r>
            <a:r>
              <a:rPr lang="fr-FR" dirty="0" err="1" smtClean="0">
                <a:solidFill>
                  <a:srgbClr val="903163"/>
                </a:solidFill>
              </a:rPr>
              <a:t>Danjou</a:t>
            </a:r>
            <a:r>
              <a:rPr lang="fr-FR" dirty="0" smtClean="0">
                <a:solidFill>
                  <a:srgbClr val="903163"/>
                </a:solidFill>
              </a:rPr>
              <a:t> - Table ronde IFRS, Bale &amp; </a:t>
            </a:r>
            <a:r>
              <a:rPr lang="fr-FR" dirty="0" err="1" smtClean="0">
                <a:solidFill>
                  <a:srgbClr val="903163"/>
                </a:solidFill>
              </a:rPr>
              <a:t>Solvency</a:t>
            </a:r>
            <a:r>
              <a:rPr lang="fr-FR" dirty="0" smtClean="0">
                <a:solidFill>
                  <a:srgbClr val="903163"/>
                </a:solidFill>
              </a:rPr>
              <a:t> du 2 </a:t>
            </a:r>
            <a:r>
              <a:rPr lang="fr-FR" dirty="0" err="1" smtClean="0">
                <a:solidFill>
                  <a:srgbClr val="903163"/>
                </a:solidFill>
              </a:rPr>
              <a:t>Decembre</a:t>
            </a:r>
            <a:r>
              <a:rPr lang="fr-FR" dirty="0" smtClean="0">
                <a:solidFill>
                  <a:srgbClr val="903163"/>
                </a:solidFill>
              </a:rPr>
              <a:t> 2016</a:t>
            </a:r>
            <a:endParaRPr lang="en-US" dirty="0">
              <a:solidFill>
                <a:srgbClr val="903163"/>
              </a:solidFill>
            </a:endParaRPr>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solidFill>
                  <a:srgbClr val="903163"/>
                </a:solidFill>
              </a:rPr>
              <a:pPr/>
              <a:t>‹N°›</a:t>
            </a:fld>
            <a:endParaRPr lang="en-US" dirty="0">
              <a:solidFill>
                <a:srgbClr val="903163"/>
              </a:solidFill>
            </a:endParaRPr>
          </a:p>
        </p:txBody>
      </p:sp>
    </p:spTree>
    <p:extLst>
      <p:ext uri="{BB962C8B-B14F-4D97-AF65-F5344CB8AC3E}">
        <p14:creationId xmlns:p14="http://schemas.microsoft.com/office/powerpoint/2010/main" val="4029188581"/>
      </p:ext>
    </p:extLst>
  </p:cSld>
  <p:clrMapOvr>
    <a:masterClrMapping/>
  </p:clrMapOvr>
  <p:transition spd="slow">
    <p:wip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17353556-6440-47A5-8188-40F678D977BA}" type="datetime1">
              <a:rPr lang="en-US" smtClean="0">
                <a:solidFill>
                  <a:srgbClr val="4D1434">
                    <a:lumMod val="75000"/>
                    <a:lumOff val="25000"/>
                  </a:srgbClr>
                </a:solidFill>
              </a:rPr>
              <a:pPr/>
              <a:t>4/25/2017</a:t>
            </a:fld>
            <a:endParaRPr lang="en-US" dirty="0">
              <a:solidFill>
                <a:srgbClr val="4D1434">
                  <a:lumMod val="75000"/>
                  <a:lumOff val="25000"/>
                </a:srgbClr>
              </a:solidFill>
            </a:endParaRP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fr-FR" dirty="0" smtClean="0">
                <a:solidFill>
                  <a:srgbClr val="4D1434">
                    <a:lumMod val="75000"/>
                    <a:lumOff val="25000"/>
                  </a:srgbClr>
                </a:solidFill>
              </a:rPr>
              <a:t>Philippe </a:t>
            </a:r>
            <a:r>
              <a:rPr lang="fr-FR" dirty="0" err="1" smtClean="0">
                <a:solidFill>
                  <a:srgbClr val="4D1434">
                    <a:lumMod val="75000"/>
                    <a:lumOff val="25000"/>
                  </a:srgbClr>
                </a:solidFill>
              </a:rPr>
              <a:t>Danjou</a:t>
            </a:r>
            <a:r>
              <a:rPr lang="fr-FR" dirty="0" smtClean="0">
                <a:solidFill>
                  <a:srgbClr val="4D1434">
                    <a:lumMod val="75000"/>
                    <a:lumOff val="25000"/>
                  </a:srgbClr>
                </a:solidFill>
              </a:rPr>
              <a:t> - Table ronde IFRS, Bale &amp; </a:t>
            </a:r>
            <a:r>
              <a:rPr lang="fr-FR" dirty="0" err="1" smtClean="0">
                <a:solidFill>
                  <a:srgbClr val="4D1434">
                    <a:lumMod val="75000"/>
                    <a:lumOff val="25000"/>
                  </a:srgbClr>
                </a:solidFill>
              </a:rPr>
              <a:t>Solvency</a:t>
            </a:r>
            <a:r>
              <a:rPr lang="fr-FR" dirty="0" smtClean="0">
                <a:solidFill>
                  <a:srgbClr val="4D1434">
                    <a:lumMod val="75000"/>
                    <a:lumOff val="25000"/>
                  </a:srgbClr>
                </a:solidFill>
              </a:rPr>
              <a:t> du 2 </a:t>
            </a:r>
            <a:r>
              <a:rPr lang="fr-FR" dirty="0" err="1" smtClean="0">
                <a:solidFill>
                  <a:srgbClr val="4D1434">
                    <a:lumMod val="75000"/>
                    <a:lumOff val="25000"/>
                  </a:srgbClr>
                </a:solidFill>
              </a:rPr>
              <a:t>Decembre</a:t>
            </a:r>
            <a:r>
              <a:rPr lang="fr-FR" dirty="0" smtClean="0">
                <a:solidFill>
                  <a:srgbClr val="4D1434">
                    <a:lumMod val="75000"/>
                    <a:lumOff val="25000"/>
                  </a:srgbClr>
                </a:solidFill>
              </a:rPr>
              <a:t> 2016</a:t>
            </a:r>
            <a:endParaRPr lang="en-US" dirty="0">
              <a:solidFill>
                <a:srgbClr val="4D1434">
                  <a:lumMod val="75000"/>
                  <a:lumOff val="25000"/>
                </a:srgbClr>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solidFill>
                  <a:srgbClr val="4D1434">
                    <a:lumMod val="75000"/>
                    <a:lumOff val="25000"/>
                  </a:srgbClr>
                </a:solidFill>
              </a:rPr>
              <a:pPr/>
              <a:t>‹N°›</a:t>
            </a:fld>
            <a:endParaRPr lang="en-US" dirty="0">
              <a:solidFill>
                <a:srgbClr val="4D1434">
                  <a:lumMod val="75000"/>
                  <a:lumOff val="25000"/>
                </a:srgbClr>
              </a:solidFill>
            </a:endParaRPr>
          </a:p>
        </p:txBody>
      </p:sp>
    </p:spTree>
    <p:extLst>
      <p:ext uri="{BB962C8B-B14F-4D97-AF65-F5344CB8AC3E}">
        <p14:creationId xmlns:p14="http://schemas.microsoft.com/office/powerpoint/2010/main" val="2361108755"/>
      </p:ext>
    </p:extLst>
  </p:cSld>
  <p:clrMapOvr>
    <a:masterClrMapping/>
  </p:clrMapOvr>
  <p:transition spd="slow">
    <p:wip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2A391A4-F6E5-4EC7-A367-B302FED81BA3}" type="datetime1">
              <a:rPr lang="en-US" smtClean="0">
                <a:solidFill>
                  <a:srgbClr val="903163"/>
                </a:solidFill>
              </a:rPr>
              <a:pPr/>
              <a:t>4/25/2017</a:t>
            </a:fld>
            <a:endParaRPr lang="en-US" dirty="0">
              <a:solidFill>
                <a:srgbClr val="903163"/>
              </a:solidFill>
            </a:endParaRPr>
          </a:p>
        </p:txBody>
      </p:sp>
      <p:sp>
        <p:nvSpPr>
          <p:cNvPr id="6" name="Footer Placeholder 5"/>
          <p:cNvSpPr>
            <a:spLocks noGrp="1"/>
          </p:cNvSpPr>
          <p:nvPr>
            <p:ph type="ftr" sz="quarter" idx="11"/>
          </p:nvPr>
        </p:nvSpPr>
        <p:spPr/>
        <p:txBody>
          <a:bodyPr/>
          <a:lstStyle/>
          <a:p>
            <a:r>
              <a:rPr lang="fr-FR" dirty="0" smtClean="0">
                <a:solidFill>
                  <a:srgbClr val="903163"/>
                </a:solidFill>
              </a:rPr>
              <a:t>Philippe </a:t>
            </a:r>
            <a:r>
              <a:rPr lang="fr-FR" dirty="0" err="1" smtClean="0">
                <a:solidFill>
                  <a:srgbClr val="903163"/>
                </a:solidFill>
              </a:rPr>
              <a:t>Danjou</a:t>
            </a:r>
            <a:r>
              <a:rPr lang="fr-FR" dirty="0" smtClean="0">
                <a:solidFill>
                  <a:srgbClr val="903163"/>
                </a:solidFill>
              </a:rPr>
              <a:t> - Table ronde IFRS, Bale &amp; </a:t>
            </a:r>
            <a:r>
              <a:rPr lang="fr-FR" dirty="0" err="1" smtClean="0">
                <a:solidFill>
                  <a:srgbClr val="903163"/>
                </a:solidFill>
              </a:rPr>
              <a:t>Solvency</a:t>
            </a:r>
            <a:r>
              <a:rPr lang="fr-FR" dirty="0" smtClean="0">
                <a:solidFill>
                  <a:srgbClr val="903163"/>
                </a:solidFill>
              </a:rPr>
              <a:t> du 2 </a:t>
            </a:r>
            <a:r>
              <a:rPr lang="fr-FR" dirty="0" err="1" smtClean="0">
                <a:solidFill>
                  <a:srgbClr val="903163"/>
                </a:solidFill>
              </a:rPr>
              <a:t>Decembre</a:t>
            </a:r>
            <a:r>
              <a:rPr lang="fr-FR" dirty="0" smtClean="0">
                <a:solidFill>
                  <a:srgbClr val="903163"/>
                </a:solidFill>
              </a:rPr>
              <a:t> 2016</a:t>
            </a:r>
            <a:endParaRPr lang="en-US" dirty="0">
              <a:solidFill>
                <a:srgbClr val="903163"/>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903163"/>
                </a:solidFill>
              </a:rPr>
              <a:pPr/>
              <a:t>‹N°›</a:t>
            </a:fld>
            <a:endParaRPr lang="en-US" dirty="0">
              <a:solidFill>
                <a:srgbClr val="903163"/>
              </a:solidFill>
            </a:endParaRPr>
          </a:p>
        </p:txBody>
      </p:sp>
    </p:spTree>
    <p:extLst>
      <p:ext uri="{BB962C8B-B14F-4D97-AF65-F5344CB8AC3E}">
        <p14:creationId xmlns:p14="http://schemas.microsoft.com/office/powerpoint/2010/main" val="993568510"/>
      </p:ext>
    </p:extLst>
  </p:cSld>
  <p:clrMapOvr>
    <a:masterClrMapping/>
  </p:clrMapOvr>
  <p:transition spd="slow">
    <p:wip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78DEB8B-9CCD-4B6F-83DF-06612518A6AF}" type="datetime1">
              <a:rPr lang="en-US" smtClean="0">
                <a:solidFill>
                  <a:srgbClr val="903163"/>
                </a:solidFill>
              </a:rPr>
              <a:pPr/>
              <a:t>4/25/2017</a:t>
            </a:fld>
            <a:endParaRPr lang="en-US" dirty="0">
              <a:solidFill>
                <a:srgbClr val="903163"/>
              </a:solidFill>
            </a:endParaRPr>
          </a:p>
        </p:txBody>
      </p:sp>
      <p:sp>
        <p:nvSpPr>
          <p:cNvPr id="8" name="Footer Placeholder 7"/>
          <p:cNvSpPr>
            <a:spLocks noGrp="1"/>
          </p:cNvSpPr>
          <p:nvPr>
            <p:ph type="ftr" sz="quarter" idx="11"/>
          </p:nvPr>
        </p:nvSpPr>
        <p:spPr/>
        <p:txBody>
          <a:bodyPr/>
          <a:lstStyle/>
          <a:p>
            <a:r>
              <a:rPr lang="fr-FR" dirty="0" smtClean="0">
                <a:solidFill>
                  <a:srgbClr val="903163"/>
                </a:solidFill>
              </a:rPr>
              <a:t>Philippe </a:t>
            </a:r>
            <a:r>
              <a:rPr lang="fr-FR" dirty="0" err="1" smtClean="0">
                <a:solidFill>
                  <a:srgbClr val="903163"/>
                </a:solidFill>
              </a:rPr>
              <a:t>Danjou</a:t>
            </a:r>
            <a:r>
              <a:rPr lang="fr-FR" dirty="0" smtClean="0">
                <a:solidFill>
                  <a:srgbClr val="903163"/>
                </a:solidFill>
              </a:rPr>
              <a:t> - Table ronde IFRS, Bale &amp; </a:t>
            </a:r>
            <a:r>
              <a:rPr lang="fr-FR" dirty="0" err="1" smtClean="0">
                <a:solidFill>
                  <a:srgbClr val="903163"/>
                </a:solidFill>
              </a:rPr>
              <a:t>Solvency</a:t>
            </a:r>
            <a:r>
              <a:rPr lang="fr-FR" dirty="0" smtClean="0">
                <a:solidFill>
                  <a:srgbClr val="903163"/>
                </a:solidFill>
              </a:rPr>
              <a:t> du 2 </a:t>
            </a:r>
            <a:r>
              <a:rPr lang="fr-FR" dirty="0" err="1" smtClean="0">
                <a:solidFill>
                  <a:srgbClr val="903163"/>
                </a:solidFill>
              </a:rPr>
              <a:t>Decembre</a:t>
            </a:r>
            <a:r>
              <a:rPr lang="fr-FR" dirty="0" smtClean="0">
                <a:solidFill>
                  <a:srgbClr val="903163"/>
                </a:solidFill>
              </a:rPr>
              <a:t> 2016</a:t>
            </a:r>
            <a:endParaRPr lang="en-US" dirty="0">
              <a:solidFill>
                <a:srgbClr val="903163"/>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903163"/>
                </a:solidFill>
              </a:rPr>
              <a:pPr/>
              <a:t>‹N°›</a:t>
            </a:fld>
            <a:endParaRPr lang="en-US" dirty="0">
              <a:solidFill>
                <a:srgbClr val="903163"/>
              </a:solidFill>
            </a:endParaRPr>
          </a:p>
        </p:txBody>
      </p:sp>
    </p:spTree>
    <p:extLst>
      <p:ext uri="{BB962C8B-B14F-4D97-AF65-F5344CB8AC3E}">
        <p14:creationId xmlns:p14="http://schemas.microsoft.com/office/powerpoint/2010/main" val="4217769924"/>
      </p:ext>
    </p:extLst>
  </p:cSld>
  <p:clrMapOvr>
    <a:masterClrMapping/>
  </p:clrMapOvr>
  <p:transition spd="slow">
    <p:wip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ADD127D-D104-4893-90D7-3176098F8F0C}" type="datetime1">
              <a:rPr lang="en-US" smtClean="0">
                <a:solidFill>
                  <a:srgbClr val="903163"/>
                </a:solidFill>
              </a:rPr>
              <a:pPr/>
              <a:t>4/25/2017</a:t>
            </a:fld>
            <a:endParaRPr lang="en-US" dirty="0">
              <a:solidFill>
                <a:srgbClr val="903163"/>
              </a:solidFill>
            </a:endParaRPr>
          </a:p>
        </p:txBody>
      </p:sp>
      <p:sp>
        <p:nvSpPr>
          <p:cNvPr id="4" name="Footer Placeholder 3"/>
          <p:cNvSpPr>
            <a:spLocks noGrp="1"/>
          </p:cNvSpPr>
          <p:nvPr>
            <p:ph type="ftr" sz="quarter" idx="11"/>
          </p:nvPr>
        </p:nvSpPr>
        <p:spPr/>
        <p:txBody>
          <a:bodyPr/>
          <a:lstStyle/>
          <a:p>
            <a:r>
              <a:rPr lang="fr-FR" dirty="0" smtClean="0">
                <a:solidFill>
                  <a:srgbClr val="903163"/>
                </a:solidFill>
              </a:rPr>
              <a:t>Philippe </a:t>
            </a:r>
            <a:r>
              <a:rPr lang="fr-FR" dirty="0" err="1" smtClean="0">
                <a:solidFill>
                  <a:srgbClr val="903163"/>
                </a:solidFill>
              </a:rPr>
              <a:t>Danjou</a:t>
            </a:r>
            <a:r>
              <a:rPr lang="fr-FR" dirty="0" smtClean="0">
                <a:solidFill>
                  <a:srgbClr val="903163"/>
                </a:solidFill>
              </a:rPr>
              <a:t> - Table ronde IFRS, Bale &amp; </a:t>
            </a:r>
            <a:r>
              <a:rPr lang="fr-FR" dirty="0" err="1" smtClean="0">
                <a:solidFill>
                  <a:srgbClr val="903163"/>
                </a:solidFill>
              </a:rPr>
              <a:t>Solvency</a:t>
            </a:r>
            <a:r>
              <a:rPr lang="fr-FR" dirty="0" smtClean="0">
                <a:solidFill>
                  <a:srgbClr val="903163"/>
                </a:solidFill>
              </a:rPr>
              <a:t> du 2 </a:t>
            </a:r>
            <a:r>
              <a:rPr lang="fr-FR" dirty="0" err="1" smtClean="0">
                <a:solidFill>
                  <a:srgbClr val="903163"/>
                </a:solidFill>
              </a:rPr>
              <a:t>Decembre</a:t>
            </a:r>
            <a:r>
              <a:rPr lang="fr-FR" dirty="0" smtClean="0">
                <a:solidFill>
                  <a:srgbClr val="903163"/>
                </a:solidFill>
              </a:rPr>
              <a:t> 2016</a:t>
            </a:r>
            <a:endParaRPr lang="en-US" dirty="0">
              <a:solidFill>
                <a:srgbClr val="903163"/>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903163"/>
                </a:solidFill>
              </a:rPr>
              <a:pPr/>
              <a:t>‹N°›</a:t>
            </a:fld>
            <a:endParaRPr lang="en-US" dirty="0">
              <a:solidFill>
                <a:srgbClr val="903163"/>
              </a:solidFill>
            </a:endParaRPr>
          </a:p>
        </p:txBody>
      </p:sp>
    </p:spTree>
    <p:extLst>
      <p:ext uri="{BB962C8B-B14F-4D97-AF65-F5344CB8AC3E}">
        <p14:creationId xmlns:p14="http://schemas.microsoft.com/office/powerpoint/2010/main" val="2192535092"/>
      </p:ext>
    </p:extLst>
  </p:cSld>
  <p:clrMapOvr>
    <a:masterClrMapping/>
  </p:clrMapOvr>
  <p:transition spd="slow">
    <p:wip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B27A2D-DD5C-4F98-9B23-800B3F23844A}" type="datetime1">
              <a:rPr lang="en-US" smtClean="0">
                <a:solidFill>
                  <a:srgbClr val="903163"/>
                </a:solidFill>
              </a:rPr>
              <a:pPr/>
              <a:t>4/25/2017</a:t>
            </a:fld>
            <a:endParaRPr lang="en-US" dirty="0">
              <a:solidFill>
                <a:srgbClr val="903163"/>
              </a:solidFill>
            </a:endParaRPr>
          </a:p>
        </p:txBody>
      </p:sp>
      <p:sp>
        <p:nvSpPr>
          <p:cNvPr id="3" name="Footer Placeholder 2"/>
          <p:cNvSpPr>
            <a:spLocks noGrp="1"/>
          </p:cNvSpPr>
          <p:nvPr>
            <p:ph type="ftr" sz="quarter" idx="11"/>
          </p:nvPr>
        </p:nvSpPr>
        <p:spPr/>
        <p:txBody>
          <a:bodyPr/>
          <a:lstStyle/>
          <a:p>
            <a:r>
              <a:rPr lang="fr-FR" dirty="0" smtClean="0">
                <a:solidFill>
                  <a:srgbClr val="903163"/>
                </a:solidFill>
              </a:rPr>
              <a:t>Philippe </a:t>
            </a:r>
            <a:r>
              <a:rPr lang="fr-FR" dirty="0" err="1" smtClean="0">
                <a:solidFill>
                  <a:srgbClr val="903163"/>
                </a:solidFill>
              </a:rPr>
              <a:t>Danjou</a:t>
            </a:r>
            <a:r>
              <a:rPr lang="fr-FR" dirty="0" smtClean="0">
                <a:solidFill>
                  <a:srgbClr val="903163"/>
                </a:solidFill>
              </a:rPr>
              <a:t> - Table ronde IFRS, Bale &amp; </a:t>
            </a:r>
            <a:r>
              <a:rPr lang="fr-FR" dirty="0" err="1" smtClean="0">
                <a:solidFill>
                  <a:srgbClr val="903163"/>
                </a:solidFill>
              </a:rPr>
              <a:t>Solvency</a:t>
            </a:r>
            <a:r>
              <a:rPr lang="fr-FR" dirty="0" smtClean="0">
                <a:solidFill>
                  <a:srgbClr val="903163"/>
                </a:solidFill>
              </a:rPr>
              <a:t> du 2 </a:t>
            </a:r>
            <a:r>
              <a:rPr lang="fr-FR" dirty="0" err="1" smtClean="0">
                <a:solidFill>
                  <a:srgbClr val="903163"/>
                </a:solidFill>
              </a:rPr>
              <a:t>Decembre</a:t>
            </a:r>
            <a:r>
              <a:rPr lang="fr-FR" dirty="0" smtClean="0">
                <a:solidFill>
                  <a:srgbClr val="903163"/>
                </a:solidFill>
              </a:rPr>
              <a:t> 2016</a:t>
            </a:r>
            <a:endParaRPr lang="en-US" dirty="0">
              <a:solidFill>
                <a:srgbClr val="903163"/>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903163"/>
                </a:solidFill>
              </a:rPr>
              <a:pPr/>
              <a:t>‹N°›</a:t>
            </a:fld>
            <a:endParaRPr lang="en-US" dirty="0">
              <a:solidFill>
                <a:srgbClr val="903163"/>
              </a:solidFill>
            </a:endParaRPr>
          </a:p>
        </p:txBody>
      </p:sp>
    </p:spTree>
    <p:extLst>
      <p:ext uri="{BB962C8B-B14F-4D97-AF65-F5344CB8AC3E}">
        <p14:creationId xmlns:p14="http://schemas.microsoft.com/office/powerpoint/2010/main" val="955158632"/>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863F3A83-C592-418D-B7FC-112E72F71C2E}" type="datetime1">
              <a:rPr lang="en-US" smtClean="0"/>
              <a:t>4/25/2017</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GB" smtClean="0"/>
              <a:t>10/01/2017 academie</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transition spd="med">
    <p:pull/>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DC8BB1FF-1412-4210-9527-0CB78D906AF8}" type="datetime1">
              <a:rPr lang="en-US" smtClean="0">
                <a:solidFill>
                  <a:srgbClr val="4D1434">
                    <a:lumMod val="75000"/>
                    <a:lumOff val="25000"/>
                  </a:srgbClr>
                </a:solidFill>
              </a:rPr>
              <a:pPr/>
              <a:t>4/25/2017</a:t>
            </a:fld>
            <a:endParaRPr lang="en-US" dirty="0">
              <a:solidFill>
                <a:srgbClr val="4D1434">
                  <a:lumMod val="75000"/>
                  <a:lumOff val="25000"/>
                </a:srgbClr>
              </a:solidFill>
            </a:endParaRP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fr-FR" dirty="0" smtClean="0">
                <a:solidFill>
                  <a:srgbClr val="4D1434">
                    <a:lumMod val="75000"/>
                    <a:lumOff val="25000"/>
                  </a:srgbClr>
                </a:solidFill>
              </a:rPr>
              <a:t>Philippe </a:t>
            </a:r>
            <a:r>
              <a:rPr lang="fr-FR" dirty="0" err="1" smtClean="0">
                <a:solidFill>
                  <a:srgbClr val="4D1434">
                    <a:lumMod val="75000"/>
                    <a:lumOff val="25000"/>
                  </a:srgbClr>
                </a:solidFill>
              </a:rPr>
              <a:t>Danjou</a:t>
            </a:r>
            <a:r>
              <a:rPr lang="fr-FR" dirty="0" smtClean="0">
                <a:solidFill>
                  <a:srgbClr val="4D1434">
                    <a:lumMod val="75000"/>
                    <a:lumOff val="25000"/>
                  </a:srgbClr>
                </a:solidFill>
              </a:rPr>
              <a:t> - Table ronde IFRS, Bale &amp; </a:t>
            </a:r>
            <a:r>
              <a:rPr lang="fr-FR" dirty="0" err="1" smtClean="0">
                <a:solidFill>
                  <a:srgbClr val="4D1434">
                    <a:lumMod val="75000"/>
                    <a:lumOff val="25000"/>
                  </a:srgbClr>
                </a:solidFill>
              </a:rPr>
              <a:t>Solvency</a:t>
            </a:r>
            <a:r>
              <a:rPr lang="fr-FR" dirty="0" smtClean="0">
                <a:solidFill>
                  <a:srgbClr val="4D1434">
                    <a:lumMod val="75000"/>
                    <a:lumOff val="25000"/>
                  </a:srgbClr>
                </a:solidFill>
              </a:rPr>
              <a:t> du 2 </a:t>
            </a:r>
            <a:r>
              <a:rPr lang="fr-FR" dirty="0" err="1" smtClean="0">
                <a:solidFill>
                  <a:srgbClr val="4D1434">
                    <a:lumMod val="75000"/>
                    <a:lumOff val="25000"/>
                  </a:srgbClr>
                </a:solidFill>
              </a:rPr>
              <a:t>Decembre</a:t>
            </a:r>
            <a:r>
              <a:rPr lang="fr-FR" dirty="0" smtClean="0">
                <a:solidFill>
                  <a:srgbClr val="4D1434">
                    <a:lumMod val="75000"/>
                    <a:lumOff val="25000"/>
                  </a:srgbClr>
                </a:solidFill>
              </a:rPr>
              <a:t> 2016</a:t>
            </a:r>
            <a:endParaRPr lang="en-US" dirty="0">
              <a:solidFill>
                <a:srgbClr val="4D1434">
                  <a:lumMod val="75000"/>
                  <a:lumOff val="25000"/>
                </a:srgbClr>
              </a:solidFill>
            </a:endParaRP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solidFill>
                  <a:srgbClr val="4D1434">
                    <a:lumMod val="75000"/>
                    <a:lumOff val="25000"/>
                  </a:srgbClr>
                </a:solidFill>
              </a:rPr>
              <a:pPr/>
              <a:t>‹N°›</a:t>
            </a:fld>
            <a:endParaRPr lang="en-US" dirty="0">
              <a:solidFill>
                <a:srgbClr val="4D1434">
                  <a:lumMod val="75000"/>
                  <a:lumOff val="25000"/>
                </a:srgbClr>
              </a:solidFill>
            </a:endParaRPr>
          </a:p>
        </p:txBody>
      </p:sp>
    </p:spTree>
    <p:extLst>
      <p:ext uri="{BB962C8B-B14F-4D97-AF65-F5344CB8AC3E}">
        <p14:creationId xmlns:p14="http://schemas.microsoft.com/office/powerpoint/2010/main" val="1691326074"/>
      </p:ext>
    </p:extLst>
  </p:cSld>
  <p:clrMapOvr>
    <a:masterClrMapping/>
  </p:clrMapOvr>
  <p:transition spd="slow">
    <p:wip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E902FC-4FB3-4C9A-8A86-788BEFC575FD}" type="datetime1">
              <a:rPr lang="en-US" smtClean="0">
                <a:solidFill>
                  <a:srgbClr val="903163"/>
                </a:solidFill>
              </a:rPr>
              <a:pPr/>
              <a:t>4/25/2017</a:t>
            </a:fld>
            <a:endParaRPr lang="en-US" dirty="0">
              <a:solidFill>
                <a:srgbClr val="903163"/>
              </a:solidFill>
            </a:endParaRPr>
          </a:p>
        </p:txBody>
      </p:sp>
      <p:sp>
        <p:nvSpPr>
          <p:cNvPr id="6" name="Footer Placeholder 5"/>
          <p:cNvSpPr>
            <a:spLocks noGrp="1"/>
          </p:cNvSpPr>
          <p:nvPr>
            <p:ph type="ftr" sz="quarter" idx="11"/>
          </p:nvPr>
        </p:nvSpPr>
        <p:spPr/>
        <p:txBody>
          <a:bodyPr/>
          <a:lstStyle/>
          <a:p>
            <a:r>
              <a:rPr lang="fr-FR" dirty="0" smtClean="0">
                <a:solidFill>
                  <a:srgbClr val="903163"/>
                </a:solidFill>
              </a:rPr>
              <a:t>Philippe </a:t>
            </a:r>
            <a:r>
              <a:rPr lang="fr-FR" dirty="0" err="1" smtClean="0">
                <a:solidFill>
                  <a:srgbClr val="903163"/>
                </a:solidFill>
              </a:rPr>
              <a:t>Danjou</a:t>
            </a:r>
            <a:r>
              <a:rPr lang="fr-FR" dirty="0" smtClean="0">
                <a:solidFill>
                  <a:srgbClr val="903163"/>
                </a:solidFill>
              </a:rPr>
              <a:t> - Table ronde IFRS, Bale &amp; </a:t>
            </a:r>
            <a:r>
              <a:rPr lang="fr-FR" dirty="0" err="1" smtClean="0">
                <a:solidFill>
                  <a:srgbClr val="903163"/>
                </a:solidFill>
              </a:rPr>
              <a:t>Solvency</a:t>
            </a:r>
            <a:r>
              <a:rPr lang="fr-FR" dirty="0" smtClean="0">
                <a:solidFill>
                  <a:srgbClr val="903163"/>
                </a:solidFill>
              </a:rPr>
              <a:t> du 2 </a:t>
            </a:r>
            <a:r>
              <a:rPr lang="fr-FR" dirty="0" err="1" smtClean="0">
                <a:solidFill>
                  <a:srgbClr val="903163"/>
                </a:solidFill>
              </a:rPr>
              <a:t>Decembre</a:t>
            </a:r>
            <a:r>
              <a:rPr lang="fr-FR" dirty="0" smtClean="0">
                <a:solidFill>
                  <a:srgbClr val="903163"/>
                </a:solidFill>
              </a:rPr>
              <a:t> 2016</a:t>
            </a:r>
            <a:endParaRPr lang="en-US" dirty="0">
              <a:solidFill>
                <a:srgbClr val="903163"/>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903163"/>
                </a:solidFill>
              </a:rPr>
              <a:pPr/>
              <a:t>‹N°›</a:t>
            </a:fld>
            <a:endParaRPr lang="en-US" dirty="0">
              <a:solidFill>
                <a:srgbClr val="903163"/>
              </a:solidFill>
            </a:endParaRPr>
          </a:p>
        </p:txBody>
      </p:sp>
    </p:spTree>
    <p:extLst>
      <p:ext uri="{BB962C8B-B14F-4D97-AF65-F5344CB8AC3E}">
        <p14:creationId xmlns:p14="http://schemas.microsoft.com/office/powerpoint/2010/main" val="3529028411"/>
      </p:ext>
    </p:extLst>
  </p:cSld>
  <p:clrMapOvr>
    <a:masterClrMapping/>
  </p:clrMapOvr>
  <p:transition spd="slow">
    <p:wip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86D68E-DEE2-4F12-977B-BD31182EF2A3}" type="datetime1">
              <a:rPr lang="en-US" smtClean="0">
                <a:solidFill>
                  <a:srgbClr val="903163"/>
                </a:solidFill>
              </a:rPr>
              <a:pPr/>
              <a:t>4/25/2017</a:t>
            </a:fld>
            <a:endParaRPr lang="en-US" dirty="0">
              <a:solidFill>
                <a:srgbClr val="903163"/>
              </a:solidFill>
            </a:endParaRPr>
          </a:p>
        </p:txBody>
      </p:sp>
      <p:sp>
        <p:nvSpPr>
          <p:cNvPr id="5" name="Footer Placeholder 4"/>
          <p:cNvSpPr>
            <a:spLocks noGrp="1"/>
          </p:cNvSpPr>
          <p:nvPr>
            <p:ph type="ftr" sz="quarter" idx="11"/>
          </p:nvPr>
        </p:nvSpPr>
        <p:spPr/>
        <p:txBody>
          <a:bodyPr/>
          <a:lstStyle/>
          <a:p>
            <a:r>
              <a:rPr lang="fr-FR" dirty="0" smtClean="0">
                <a:solidFill>
                  <a:srgbClr val="903163"/>
                </a:solidFill>
              </a:rPr>
              <a:t>Philippe </a:t>
            </a:r>
            <a:r>
              <a:rPr lang="fr-FR" dirty="0" err="1" smtClean="0">
                <a:solidFill>
                  <a:srgbClr val="903163"/>
                </a:solidFill>
              </a:rPr>
              <a:t>Danjou</a:t>
            </a:r>
            <a:r>
              <a:rPr lang="fr-FR" dirty="0" smtClean="0">
                <a:solidFill>
                  <a:srgbClr val="903163"/>
                </a:solidFill>
              </a:rPr>
              <a:t> - Table ronde IFRS, Bale &amp; </a:t>
            </a:r>
            <a:r>
              <a:rPr lang="fr-FR" dirty="0" err="1" smtClean="0">
                <a:solidFill>
                  <a:srgbClr val="903163"/>
                </a:solidFill>
              </a:rPr>
              <a:t>Solvency</a:t>
            </a:r>
            <a:r>
              <a:rPr lang="fr-FR" dirty="0" smtClean="0">
                <a:solidFill>
                  <a:srgbClr val="903163"/>
                </a:solidFill>
              </a:rPr>
              <a:t> du 2 </a:t>
            </a:r>
            <a:r>
              <a:rPr lang="fr-FR" dirty="0" err="1" smtClean="0">
                <a:solidFill>
                  <a:srgbClr val="903163"/>
                </a:solidFill>
              </a:rPr>
              <a:t>Decembre</a:t>
            </a:r>
            <a:r>
              <a:rPr lang="fr-FR" dirty="0" smtClean="0">
                <a:solidFill>
                  <a:srgbClr val="903163"/>
                </a:solidFill>
              </a:rPr>
              <a:t> 2016</a:t>
            </a:r>
            <a:endParaRPr lang="en-US" dirty="0">
              <a:solidFill>
                <a:srgbClr val="903163"/>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3163"/>
                </a:solidFill>
              </a:rPr>
              <a:pPr/>
              <a:t>‹N°›</a:t>
            </a:fld>
            <a:endParaRPr lang="en-US" dirty="0">
              <a:solidFill>
                <a:srgbClr val="903163"/>
              </a:solidFill>
            </a:endParaRPr>
          </a:p>
        </p:txBody>
      </p:sp>
    </p:spTree>
    <p:extLst>
      <p:ext uri="{BB962C8B-B14F-4D97-AF65-F5344CB8AC3E}">
        <p14:creationId xmlns:p14="http://schemas.microsoft.com/office/powerpoint/2010/main" val="1934119553"/>
      </p:ext>
    </p:extLst>
  </p:cSld>
  <p:clrMapOvr>
    <a:masterClrMapping/>
  </p:clrMapOvr>
  <p:transition spd="slow">
    <p:wip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03D61EF2-6C28-4558-9FC9-39AA2993884B}" type="datetime1">
              <a:rPr lang="en-US" smtClean="0">
                <a:solidFill>
                  <a:srgbClr val="4D1434">
                    <a:lumMod val="75000"/>
                    <a:lumOff val="25000"/>
                  </a:srgbClr>
                </a:solidFill>
              </a:rPr>
              <a:pPr/>
              <a:t>4/25/2017</a:t>
            </a:fld>
            <a:endParaRPr lang="en-US" dirty="0">
              <a:solidFill>
                <a:srgbClr val="4D1434">
                  <a:lumMod val="75000"/>
                  <a:lumOff val="25000"/>
                </a:srgbClr>
              </a:solidFill>
            </a:endParaRPr>
          </a:p>
        </p:txBody>
      </p:sp>
      <p:sp>
        <p:nvSpPr>
          <p:cNvPr id="5" name="Footer Placeholder 4"/>
          <p:cNvSpPr>
            <a:spLocks noGrp="1"/>
          </p:cNvSpPr>
          <p:nvPr>
            <p:ph type="ftr" sz="quarter" idx="11"/>
          </p:nvPr>
        </p:nvSpPr>
        <p:spPr>
          <a:xfrm>
            <a:off x="774923" y="5951811"/>
            <a:ext cx="7896279" cy="365125"/>
          </a:xfrm>
        </p:spPr>
        <p:txBody>
          <a:bodyPr/>
          <a:lstStyle/>
          <a:p>
            <a:r>
              <a:rPr lang="fr-FR" dirty="0" smtClean="0">
                <a:solidFill>
                  <a:srgbClr val="903163"/>
                </a:solidFill>
              </a:rPr>
              <a:t>Philippe </a:t>
            </a:r>
            <a:r>
              <a:rPr lang="fr-FR" dirty="0" err="1" smtClean="0">
                <a:solidFill>
                  <a:srgbClr val="903163"/>
                </a:solidFill>
              </a:rPr>
              <a:t>Danjou</a:t>
            </a:r>
            <a:r>
              <a:rPr lang="fr-FR" dirty="0" smtClean="0">
                <a:solidFill>
                  <a:srgbClr val="903163"/>
                </a:solidFill>
              </a:rPr>
              <a:t> - Table ronde IFRS, Bale &amp; </a:t>
            </a:r>
            <a:r>
              <a:rPr lang="fr-FR" dirty="0" err="1" smtClean="0">
                <a:solidFill>
                  <a:srgbClr val="903163"/>
                </a:solidFill>
              </a:rPr>
              <a:t>Solvency</a:t>
            </a:r>
            <a:r>
              <a:rPr lang="fr-FR" dirty="0" smtClean="0">
                <a:solidFill>
                  <a:srgbClr val="903163"/>
                </a:solidFill>
              </a:rPr>
              <a:t> du 2 </a:t>
            </a:r>
            <a:r>
              <a:rPr lang="fr-FR" dirty="0" err="1" smtClean="0">
                <a:solidFill>
                  <a:srgbClr val="903163"/>
                </a:solidFill>
              </a:rPr>
              <a:t>Decembre</a:t>
            </a:r>
            <a:r>
              <a:rPr lang="fr-FR" dirty="0" smtClean="0">
                <a:solidFill>
                  <a:srgbClr val="903163"/>
                </a:solidFill>
              </a:rPr>
              <a:t> 2016</a:t>
            </a:r>
            <a:endParaRPr lang="en-US" dirty="0">
              <a:solidFill>
                <a:srgbClr val="903163"/>
              </a:solidFill>
            </a:endParaRP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solidFill>
                  <a:srgbClr val="4D1434">
                    <a:lumMod val="75000"/>
                    <a:lumOff val="25000"/>
                  </a:srgbClr>
                </a:solidFill>
              </a:rPr>
              <a:pPr/>
              <a:t>‹N°›</a:t>
            </a:fld>
            <a:endParaRPr lang="en-US" dirty="0">
              <a:solidFill>
                <a:srgbClr val="4D1434">
                  <a:lumMod val="75000"/>
                  <a:lumOff val="25000"/>
                </a:srgbClr>
              </a:solidFill>
            </a:endParaRPr>
          </a:p>
        </p:txBody>
      </p:sp>
    </p:spTree>
    <p:extLst>
      <p:ext uri="{BB962C8B-B14F-4D97-AF65-F5344CB8AC3E}">
        <p14:creationId xmlns:p14="http://schemas.microsoft.com/office/powerpoint/2010/main" val="606962026"/>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9F673F-CA38-4419-91AF-2F6B2430E834}" type="datetime1">
              <a:rPr lang="en-US" smtClean="0"/>
              <a:t>4/25/2017</a:t>
            </a:fld>
            <a:endParaRPr lang="en-US" dirty="0"/>
          </a:p>
        </p:txBody>
      </p:sp>
      <p:sp>
        <p:nvSpPr>
          <p:cNvPr id="6" name="Footer Placeholder 5"/>
          <p:cNvSpPr>
            <a:spLocks noGrp="1"/>
          </p:cNvSpPr>
          <p:nvPr>
            <p:ph type="ftr" sz="quarter" idx="11"/>
          </p:nvPr>
        </p:nvSpPr>
        <p:spPr/>
        <p:txBody>
          <a:bodyPr/>
          <a:lstStyle/>
          <a:p>
            <a:r>
              <a:rPr lang="en-GB" smtClean="0"/>
              <a:t>10/01/2017 academie</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A0B05A-FE62-4BBF-8650-9FFE57D072EE}" type="datetime1">
              <a:rPr lang="en-US" smtClean="0"/>
              <a:t>4/25/2017</a:t>
            </a:fld>
            <a:endParaRPr lang="en-US" dirty="0"/>
          </a:p>
        </p:txBody>
      </p:sp>
      <p:sp>
        <p:nvSpPr>
          <p:cNvPr id="8" name="Footer Placeholder 7"/>
          <p:cNvSpPr>
            <a:spLocks noGrp="1"/>
          </p:cNvSpPr>
          <p:nvPr>
            <p:ph type="ftr" sz="quarter" idx="11"/>
          </p:nvPr>
        </p:nvSpPr>
        <p:spPr/>
        <p:txBody>
          <a:bodyPr/>
          <a:lstStyle/>
          <a:p>
            <a:r>
              <a:rPr lang="en-GB" smtClean="0"/>
              <a:t>10/01/2017 academie</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DD35988-3F8C-4CB3-90B2-9466E8C0D21A}" type="datetime1">
              <a:rPr lang="en-US" smtClean="0"/>
              <a:t>4/25/2017</a:t>
            </a:fld>
            <a:endParaRPr lang="en-US" dirty="0"/>
          </a:p>
        </p:txBody>
      </p:sp>
      <p:sp>
        <p:nvSpPr>
          <p:cNvPr id="4" name="Footer Placeholder 3"/>
          <p:cNvSpPr>
            <a:spLocks noGrp="1"/>
          </p:cNvSpPr>
          <p:nvPr>
            <p:ph type="ftr" sz="quarter" idx="11"/>
          </p:nvPr>
        </p:nvSpPr>
        <p:spPr/>
        <p:txBody>
          <a:bodyPr/>
          <a:lstStyle/>
          <a:p>
            <a:r>
              <a:rPr lang="en-GB" smtClean="0"/>
              <a:t>10/01/2017 academie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FA6D6C-F7AD-4381-B6C4-702ECE0BCEEE}" type="datetime1">
              <a:rPr lang="en-US" smtClean="0"/>
              <a:t>4/25/2017</a:t>
            </a:fld>
            <a:endParaRPr lang="en-US" dirty="0"/>
          </a:p>
        </p:txBody>
      </p:sp>
      <p:sp>
        <p:nvSpPr>
          <p:cNvPr id="3" name="Footer Placeholder 2"/>
          <p:cNvSpPr>
            <a:spLocks noGrp="1"/>
          </p:cNvSpPr>
          <p:nvPr>
            <p:ph type="ftr" sz="quarter" idx="11"/>
          </p:nvPr>
        </p:nvSpPr>
        <p:spPr/>
        <p:txBody>
          <a:bodyPr/>
          <a:lstStyle/>
          <a:p>
            <a:r>
              <a:rPr lang="en-GB" smtClean="0"/>
              <a:t>10/01/2017 academie</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3EBB7A1A-FDA5-44DA-B99E-FB9FE121177E}" type="datetime1">
              <a:rPr lang="en-US" smtClean="0"/>
              <a:t>4/25/2017</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en-GB" smtClean="0"/>
              <a:t>10/01/2017 academie</a:t>
            </a:r>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895173-4EC0-429F-A489-DF4C43A93F14}" type="datetime1">
              <a:rPr lang="en-US" smtClean="0"/>
              <a:t>4/25/2017</a:t>
            </a:fld>
            <a:endParaRPr lang="en-US" dirty="0"/>
          </a:p>
        </p:txBody>
      </p:sp>
      <p:sp>
        <p:nvSpPr>
          <p:cNvPr id="6" name="Footer Placeholder 5"/>
          <p:cNvSpPr>
            <a:spLocks noGrp="1"/>
          </p:cNvSpPr>
          <p:nvPr>
            <p:ph type="ftr" sz="quarter" idx="11"/>
          </p:nvPr>
        </p:nvSpPr>
        <p:spPr/>
        <p:txBody>
          <a:bodyPr/>
          <a:lstStyle/>
          <a:p>
            <a:r>
              <a:rPr lang="en-GB" smtClean="0"/>
              <a:t>10/01/2017 academie</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ECF5B55D-B804-4C95-825A-9AE09C2613C8}" type="datetime1">
              <a:rPr lang="en-US" smtClean="0"/>
              <a:t>4/25/2017</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en-GB" smtClean="0"/>
              <a:t>10/01/2017 academie</a:t>
            </a:r>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pull/>
  </p:transition>
  <p:hf hd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5907782E-B13B-4483-92F2-140571033116}" type="datetime1">
              <a:rPr lang="en-US" smtClean="0">
                <a:solidFill>
                  <a:srgbClr val="903163"/>
                </a:solidFill>
              </a:rPr>
              <a:pPr/>
              <a:t>4/25/2017</a:t>
            </a:fld>
            <a:endParaRPr lang="en-US" dirty="0">
              <a:solidFill>
                <a:srgbClr val="903163"/>
              </a:solidFill>
            </a:endParaRP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fr-FR" dirty="0" smtClean="0">
                <a:solidFill>
                  <a:srgbClr val="903163"/>
                </a:solidFill>
              </a:rPr>
              <a:t>Philippe </a:t>
            </a:r>
            <a:r>
              <a:rPr lang="fr-FR" dirty="0" err="1" smtClean="0">
                <a:solidFill>
                  <a:srgbClr val="903163"/>
                </a:solidFill>
              </a:rPr>
              <a:t>Danjou</a:t>
            </a:r>
            <a:r>
              <a:rPr lang="fr-FR" dirty="0" smtClean="0">
                <a:solidFill>
                  <a:srgbClr val="903163"/>
                </a:solidFill>
              </a:rPr>
              <a:t> - Table ronde IFRS, Bale &amp; </a:t>
            </a:r>
            <a:r>
              <a:rPr lang="fr-FR" dirty="0" err="1" smtClean="0">
                <a:solidFill>
                  <a:srgbClr val="903163"/>
                </a:solidFill>
              </a:rPr>
              <a:t>Solvency</a:t>
            </a:r>
            <a:r>
              <a:rPr lang="fr-FR" dirty="0" smtClean="0">
                <a:solidFill>
                  <a:srgbClr val="903163"/>
                </a:solidFill>
              </a:rPr>
              <a:t> du 2 </a:t>
            </a:r>
            <a:r>
              <a:rPr lang="fr-FR" dirty="0" err="1" smtClean="0">
                <a:solidFill>
                  <a:srgbClr val="903163"/>
                </a:solidFill>
              </a:rPr>
              <a:t>Decembre</a:t>
            </a:r>
            <a:r>
              <a:rPr lang="fr-FR" dirty="0" smtClean="0">
                <a:solidFill>
                  <a:srgbClr val="903163"/>
                </a:solidFill>
              </a:rPr>
              <a:t> 2016</a:t>
            </a:r>
            <a:endParaRPr lang="en-US" dirty="0">
              <a:solidFill>
                <a:srgbClr val="903163"/>
              </a:solidFill>
            </a:endParaRP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solidFill>
                  <a:srgbClr val="903163"/>
                </a:solidFill>
              </a:rPr>
              <a:pPr/>
              <a:t>‹N°›</a:t>
            </a:fld>
            <a:endParaRPr lang="en-US" dirty="0">
              <a:solidFill>
                <a:srgbClr val="903163"/>
              </a:solidFill>
            </a:endParaRP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1288887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ipe/>
  </p:transition>
  <p:hf hd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5907782E-B13B-4483-92F2-140571033116}" type="datetime1">
              <a:rPr lang="en-US" smtClean="0">
                <a:solidFill>
                  <a:srgbClr val="903163"/>
                </a:solidFill>
              </a:rPr>
              <a:pPr/>
              <a:t>4/25/2017</a:t>
            </a:fld>
            <a:endParaRPr lang="en-US" dirty="0">
              <a:solidFill>
                <a:srgbClr val="903163"/>
              </a:solidFill>
            </a:endParaRP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fr-FR" dirty="0" smtClean="0">
                <a:solidFill>
                  <a:srgbClr val="903163"/>
                </a:solidFill>
              </a:rPr>
              <a:t>Philippe </a:t>
            </a:r>
            <a:r>
              <a:rPr lang="fr-FR" dirty="0" err="1" smtClean="0">
                <a:solidFill>
                  <a:srgbClr val="903163"/>
                </a:solidFill>
              </a:rPr>
              <a:t>Danjou</a:t>
            </a:r>
            <a:r>
              <a:rPr lang="fr-FR" dirty="0" smtClean="0">
                <a:solidFill>
                  <a:srgbClr val="903163"/>
                </a:solidFill>
              </a:rPr>
              <a:t> - Table ronde IFRS, Bale &amp; </a:t>
            </a:r>
            <a:r>
              <a:rPr lang="fr-FR" dirty="0" err="1" smtClean="0">
                <a:solidFill>
                  <a:srgbClr val="903163"/>
                </a:solidFill>
              </a:rPr>
              <a:t>Solvency</a:t>
            </a:r>
            <a:r>
              <a:rPr lang="fr-FR" dirty="0" smtClean="0">
                <a:solidFill>
                  <a:srgbClr val="903163"/>
                </a:solidFill>
              </a:rPr>
              <a:t> du 2 </a:t>
            </a:r>
            <a:r>
              <a:rPr lang="fr-FR" dirty="0" err="1" smtClean="0">
                <a:solidFill>
                  <a:srgbClr val="903163"/>
                </a:solidFill>
              </a:rPr>
              <a:t>Decembre</a:t>
            </a:r>
            <a:r>
              <a:rPr lang="fr-FR" dirty="0" smtClean="0">
                <a:solidFill>
                  <a:srgbClr val="903163"/>
                </a:solidFill>
              </a:rPr>
              <a:t> 2016</a:t>
            </a:r>
            <a:endParaRPr lang="en-US" dirty="0">
              <a:solidFill>
                <a:srgbClr val="903163"/>
              </a:solidFill>
            </a:endParaRP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solidFill>
                  <a:srgbClr val="903163"/>
                </a:solidFill>
              </a:rPr>
              <a:pPr/>
              <a:t>‹N°›</a:t>
            </a:fld>
            <a:endParaRPr lang="en-US" dirty="0">
              <a:solidFill>
                <a:srgbClr val="903163"/>
              </a:solidFill>
            </a:endParaRP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1887692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wipe/>
  </p:transition>
  <p:hf hd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smtClean="0"/>
              <a:t>Académie</a:t>
            </a:r>
            <a:r>
              <a:rPr lang="en-GB" dirty="0" smtClean="0"/>
              <a:t> de </a:t>
            </a:r>
            <a:r>
              <a:rPr lang="fr-FR" dirty="0" smtClean="0"/>
              <a:t>comptabilité</a:t>
            </a:r>
            <a:r>
              <a:rPr lang="en-GB" dirty="0" smtClean="0"/>
              <a:t> – 10 </a:t>
            </a:r>
            <a:r>
              <a:rPr lang="fr-FR" dirty="0" smtClean="0"/>
              <a:t>janvier</a:t>
            </a:r>
            <a:r>
              <a:rPr lang="en-GB" dirty="0" smtClean="0"/>
              <a:t> 2017</a:t>
            </a:r>
            <a:endParaRPr lang="en-GB" dirty="0"/>
          </a:p>
        </p:txBody>
      </p:sp>
      <p:sp>
        <p:nvSpPr>
          <p:cNvPr id="3" name="Subtitle 2"/>
          <p:cNvSpPr>
            <a:spLocks noGrp="1"/>
          </p:cNvSpPr>
          <p:nvPr>
            <p:ph type="subTitle" idx="1"/>
          </p:nvPr>
        </p:nvSpPr>
        <p:spPr>
          <a:xfrm>
            <a:off x="581191" y="3592725"/>
            <a:ext cx="10993546" cy="590321"/>
          </a:xfrm>
        </p:spPr>
        <p:txBody>
          <a:bodyPr>
            <a:normAutofit fontScale="92500" lnSpcReduction="10000"/>
          </a:bodyPr>
          <a:lstStyle/>
          <a:p>
            <a:r>
              <a:rPr lang="fr-FR" sz="1900" b="1" i="1" dirty="0" smtClean="0">
                <a:solidFill>
                  <a:schemeClr val="bg1"/>
                </a:solidFill>
                <a:effectLst>
                  <a:outerShdw blurRad="38100" dist="38100" dir="2700000" algn="tl">
                    <a:srgbClr val="000000">
                      <a:alpha val="43137"/>
                    </a:srgbClr>
                  </a:outerShdw>
                </a:effectLst>
              </a:rPr>
              <a:t>L’évaluation</a:t>
            </a:r>
            <a:r>
              <a:rPr lang="en-GB" sz="1900" b="1" i="1" dirty="0" smtClean="0">
                <a:solidFill>
                  <a:schemeClr val="bg1"/>
                </a:solidFill>
                <a:effectLst>
                  <a:outerShdw blurRad="38100" dist="38100" dir="2700000" algn="tl">
                    <a:srgbClr val="000000">
                      <a:alpha val="43137"/>
                    </a:srgbClr>
                  </a:outerShdw>
                </a:effectLst>
              </a:rPr>
              <a:t> des </a:t>
            </a:r>
            <a:r>
              <a:rPr lang="fr-CI" sz="1900" b="1" i="1" dirty="0" smtClean="0">
                <a:solidFill>
                  <a:schemeClr val="bg1"/>
                </a:solidFill>
                <a:effectLst>
                  <a:outerShdw blurRad="38100" dist="38100" dir="2700000" algn="tl">
                    <a:srgbClr val="000000">
                      <a:alpha val="43137"/>
                    </a:srgbClr>
                  </a:outerShdw>
                </a:effectLst>
              </a:rPr>
              <a:t>actifs</a:t>
            </a:r>
            <a:r>
              <a:rPr lang="en-GB" sz="1900" b="1" i="1" dirty="0" smtClean="0">
                <a:solidFill>
                  <a:schemeClr val="bg1"/>
                </a:solidFill>
                <a:effectLst>
                  <a:outerShdw blurRad="38100" dist="38100" dir="2700000" algn="tl">
                    <a:srgbClr val="000000">
                      <a:alpha val="43137"/>
                    </a:srgbClr>
                  </a:outerShdw>
                </a:effectLst>
              </a:rPr>
              <a:t> (et des </a:t>
            </a:r>
            <a:r>
              <a:rPr lang="fr-CI" sz="1900" b="1" i="1" dirty="0" smtClean="0">
                <a:solidFill>
                  <a:schemeClr val="bg1"/>
                </a:solidFill>
                <a:effectLst>
                  <a:outerShdw blurRad="38100" dist="38100" dir="2700000" algn="tl">
                    <a:srgbClr val="000000">
                      <a:alpha val="43137"/>
                    </a:srgbClr>
                  </a:outerShdw>
                </a:effectLst>
              </a:rPr>
              <a:t>passifs</a:t>
            </a:r>
            <a:r>
              <a:rPr lang="en-GB" sz="1900" b="1" i="1" dirty="0" smtClean="0">
                <a:solidFill>
                  <a:schemeClr val="bg1"/>
                </a:solidFill>
                <a:effectLst>
                  <a:outerShdw blurRad="38100" dist="38100" dir="2700000" algn="tl">
                    <a:srgbClr val="000000">
                      <a:alpha val="43137"/>
                    </a:srgbClr>
                  </a:outerShdw>
                </a:effectLst>
              </a:rPr>
              <a:t>) </a:t>
            </a:r>
            <a:r>
              <a:rPr lang="fr-FR" sz="1900" b="1" i="1" dirty="0" smtClean="0">
                <a:solidFill>
                  <a:schemeClr val="bg1"/>
                </a:solidFill>
                <a:effectLst>
                  <a:outerShdw blurRad="38100" dist="38100" dir="2700000" algn="tl">
                    <a:srgbClr val="000000">
                      <a:alpha val="43137"/>
                    </a:srgbClr>
                  </a:outerShdw>
                </a:effectLst>
              </a:rPr>
              <a:t>selon</a:t>
            </a:r>
            <a:r>
              <a:rPr lang="en-GB" sz="1900" b="1" i="1" dirty="0" smtClean="0">
                <a:solidFill>
                  <a:schemeClr val="bg1"/>
                </a:solidFill>
                <a:effectLst>
                  <a:outerShdw blurRad="38100" dist="38100" dir="2700000" algn="tl">
                    <a:srgbClr val="000000">
                      <a:alpha val="43137"/>
                    </a:srgbClr>
                  </a:outerShdw>
                </a:effectLst>
              </a:rPr>
              <a:t> les </a:t>
            </a:r>
            <a:r>
              <a:rPr lang="fr-FR" sz="1900" b="1" i="1" dirty="0" smtClean="0">
                <a:solidFill>
                  <a:schemeClr val="bg1"/>
                </a:solidFill>
                <a:effectLst>
                  <a:outerShdw blurRad="38100" dist="38100" dir="2700000" algn="tl">
                    <a:srgbClr val="000000">
                      <a:alpha val="43137"/>
                    </a:srgbClr>
                  </a:outerShdw>
                </a:effectLst>
              </a:rPr>
              <a:t>normes</a:t>
            </a:r>
            <a:r>
              <a:rPr lang="en-GB" sz="1900" b="1" i="1" dirty="0" smtClean="0">
                <a:solidFill>
                  <a:schemeClr val="bg1"/>
                </a:solidFill>
                <a:effectLst>
                  <a:outerShdw blurRad="38100" dist="38100" dir="2700000" algn="tl">
                    <a:srgbClr val="000000">
                      <a:alpha val="43137"/>
                    </a:srgbClr>
                  </a:outerShdw>
                </a:effectLst>
              </a:rPr>
              <a:t> </a:t>
            </a:r>
            <a:r>
              <a:rPr lang="fr-FR" sz="1900" b="1" i="1" dirty="0" smtClean="0">
                <a:solidFill>
                  <a:schemeClr val="bg1"/>
                </a:solidFill>
                <a:effectLst>
                  <a:outerShdw blurRad="38100" dist="38100" dir="2700000" algn="tl">
                    <a:srgbClr val="000000">
                      <a:alpha val="43137"/>
                    </a:srgbClr>
                  </a:outerShdw>
                </a:effectLst>
              </a:rPr>
              <a:t>comptables</a:t>
            </a:r>
            <a:r>
              <a:rPr lang="en-GB" sz="1900" b="1" i="1" dirty="0" smtClean="0">
                <a:solidFill>
                  <a:schemeClr val="bg1"/>
                </a:solidFill>
                <a:effectLst>
                  <a:outerShdw blurRad="38100" dist="38100" dir="2700000" algn="tl">
                    <a:srgbClr val="000000">
                      <a:alpha val="43137"/>
                    </a:srgbClr>
                  </a:outerShdw>
                </a:effectLst>
              </a:rPr>
              <a:t> </a:t>
            </a:r>
            <a:r>
              <a:rPr lang="fr-FR" sz="1900" b="1" i="1" dirty="0" smtClean="0">
                <a:solidFill>
                  <a:schemeClr val="bg1"/>
                </a:solidFill>
                <a:effectLst>
                  <a:outerShdw blurRad="38100" dist="38100" dir="2700000" algn="tl">
                    <a:srgbClr val="000000">
                      <a:alpha val="43137"/>
                    </a:srgbClr>
                  </a:outerShdw>
                </a:effectLst>
              </a:rPr>
              <a:t>internationales</a:t>
            </a:r>
            <a:r>
              <a:rPr lang="en-GB" sz="1900" b="1" i="1" dirty="0" smtClean="0">
                <a:solidFill>
                  <a:schemeClr val="bg1"/>
                </a:solidFill>
                <a:effectLst>
                  <a:outerShdw blurRad="38100" dist="38100" dir="2700000" algn="tl">
                    <a:srgbClr val="000000">
                      <a:alpha val="43137"/>
                    </a:srgbClr>
                  </a:outerShdw>
                </a:effectLst>
              </a:rPr>
              <a:t> </a:t>
            </a:r>
            <a:r>
              <a:rPr lang="fr-FR" sz="1900" b="1" i="1" dirty="0" smtClean="0">
                <a:solidFill>
                  <a:schemeClr val="bg1"/>
                </a:solidFill>
                <a:effectLst>
                  <a:outerShdw blurRad="38100" dist="38100" dir="2700000" algn="tl">
                    <a:srgbClr val="000000">
                      <a:alpha val="43137"/>
                    </a:srgbClr>
                  </a:outerShdw>
                </a:effectLst>
              </a:rPr>
              <a:t>ifrs</a:t>
            </a:r>
            <a:endParaRPr lang="fr-FR" b="1" i="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70201853"/>
      </p:ext>
    </p:extLst>
  </p:cSld>
  <p:clrMapOvr>
    <a:masterClrMapping/>
  </p:clrMapOvr>
  <p:transition spd="med">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 </a:t>
            </a:r>
            <a:r>
              <a:rPr lang="en-GB" dirty="0" err="1" smtClean="0"/>
              <a:t>modesde</a:t>
            </a:r>
            <a:r>
              <a:rPr lang="en-GB" dirty="0" smtClean="0"/>
              <a:t> </a:t>
            </a:r>
            <a:r>
              <a:rPr lang="en-GB" dirty="0" err="1" smtClean="0"/>
              <a:t>mesure</a:t>
            </a:r>
            <a:r>
              <a:rPr lang="en-GB" dirty="0" smtClean="0"/>
              <a:t> des </a:t>
            </a:r>
            <a:r>
              <a:rPr lang="en-GB" dirty="0" err="1" smtClean="0"/>
              <a:t>passifs</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23623081"/>
              </p:ext>
            </p:extLst>
          </p:nvPr>
        </p:nvGraphicFramePr>
        <p:xfrm>
          <a:off x="581025" y="2181225"/>
          <a:ext cx="11029950" cy="2296160"/>
        </p:xfrm>
        <a:graphic>
          <a:graphicData uri="http://schemas.openxmlformats.org/drawingml/2006/table">
            <a:tbl>
              <a:tblPr firstRow="1" bandRow="1">
                <a:tableStyleId>{5C22544A-7EE6-4342-B048-85BDC9FD1C3A}</a:tableStyleId>
              </a:tblPr>
              <a:tblGrid>
                <a:gridCol w="2205990"/>
                <a:gridCol w="2205990"/>
                <a:gridCol w="2205990"/>
                <a:gridCol w="2205990"/>
                <a:gridCol w="2205990"/>
              </a:tblGrid>
              <a:tr h="370840">
                <a:tc>
                  <a:txBody>
                    <a:bodyPr/>
                    <a:lstStyle/>
                    <a:p>
                      <a:endParaRPr lang="en-GB" dirty="0"/>
                    </a:p>
                  </a:txBody>
                  <a:tcPr/>
                </a:tc>
                <a:tc>
                  <a:txBody>
                    <a:bodyPr/>
                    <a:lstStyle/>
                    <a:p>
                      <a:r>
                        <a:rPr lang="en-GB" dirty="0" smtClean="0"/>
                        <a:t>IAS</a:t>
                      </a:r>
                      <a:r>
                        <a:rPr lang="en-GB" baseline="0" dirty="0" smtClean="0"/>
                        <a:t> 12</a:t>
                      </a:r>
                      <a:endParaRPr lang="en-GB" dirty="0"/>
                    </a:p>
                  </a:txBody>
                  <a:tcPr/>
                </a:tc>
                <a:tc>
                  <a:txBody>
                    <a:bodyPr/>
                    <a:lstStyle/>
                    <a:p>
                      <a:r>
                        <a:rPr lang="en-GB" dirty="0" smtClean="0"/>
                        <a:t>IAS 37</a:t>
                      </a:r>
                      <a:endParaRPr lang="en-GB" dirty="0"/>
                    </a:p>
                  </a:txBody>
                  <a:tcPr/>
                </a:tc>
                <a:tc>
                  <a:txBody>
                    <a:bodyPr/>
                    <a:lstStyle/>
                    <a:p>
                      <a:r>
                        <a:rPr lang="en-GB" dirty="0" smtClean="0"/>
                        <a:t>IAS 19</a:t>
                      </a:r>
                      <a:endParaRPr lang="en-GB" dirty="0"/>
                    </a:p>
                  </a:txBody>
                  <a:tcPr/>
                </a:tc>
                <a:tc>
                  <a:txBody>
                    <a:bodyPr/>
                    <a:lstStyle/>
                    <a:p>
                      <a:r>
                        <a:rPr lang="en-GB" dirty="0" smtClean="0"/>
                        <a:t>IFRS</a:t>
                      </a:r>
                      <a:r>
                        <a:rPr lang="en-GB" baseline="0" dirty="0" smtClean="0"/>
                        <a:t> 9</a:t>
                      </a:r>
                      <a:endParaRPr lang="en-GB" dirty="0"/>
                    </a:p>
                  </a:txBody>
                  <a:tcPr/>
                </a:tc>
              </a:tr>
              <a:tr h="370840">
                <a:tc>
                  <a:txBody>
                    <a:bodyPr/>
                    <a:lstStyle/>
                    <a:p>
                      <a:r>
                        <a:rPr lang="en-GB" dirty="0" smtClean="0"/>
                        <a:t>Mode</a:t>
                      </a:r>
                      <a:r>
                        <a:rPr lang="en-GB" baseline="0" dirty="0" smtClean="0"/>
                        <a:t> de </a:t>
                      </a:r>
                      <a:r>
                        <a:rPr lang="en-GB" baseline="0" dirty="0" err="1" smtClean="0"/>
                        <a:t>mesure</a:t>
                      </a:r>
                      <a:r>
                        <a:rPr lang="en-GB" baseline="0" dirty="0" smtClean="0"/>
                        <a:t> principal</a:t>
                      </a:r>
                      <a:endParaRPr lang="en-GB" dirty="0"/>
                    </a:p>
                  </a:txBody>
                  <a:tcPr/>
                </a:tc>
                <a:tc>
                  <a:txBody>
                    <a:bodyPr/>
                    <a:lstStyle/>
                    <a:p>
                      <a:r>
                        <a:rPr lang="en-GB" dirty="0" err="1" smtClean="0"/>
                        <a:t>Cout</a:t>
                      </a:r>
                      <a:r>
                        <a:rPr lang="en-GB" dirty="0" smtClean="0"/>
                        <a:t> </a:t>
                      </a:r>
                      <a:r>
                        <a:rPr lang="en-GB" dirty="0" err="1" smtClean="0"/>
                        <a:t>d’entree</a:t>
                      </a:r>
                      <a:endParaRPr lang="en-GB" dirty="0"/>
                    </a:p>
                  </a:txBody>
                  <a:tcPr/>
                </a:tc>
                <a:tc>
                  <a:txBody>
                    <a:bodyPr/>
                    <a:lstStyle/>
                    <a:p>
                      <a:r>
                        <a:rPr lang="en-GB" dirty="0" err="1" smtClean="0"/>
                        <a:t>Cout</a:t>
                      </a:r>
                      <a:r>
                        <a:rPr lang="en-GB" baseline="0" dirty="0" smtClean="0"/>
                        <a:t> (fulfilment value)</a:t>
                      </a:r>
                      <a:endParaRPr lang="en-GB" dirty="0"/>
                    </a:p>
                  </a:txBody>
                  <a:tcPr/>
                </a:tc>
                <a:tc>
                  <a:txBody>
                    <a:bodyPr/>
                    <a:lstStyle/>
                    <a:p>
                      <a:r>
                        <a:rPr lang="en-GB" dirty="0" err="1" smtClean="0"/>
                        <a:t>Cout</a:t>
                      </a:r>
                      <a:r>
                        <a:rPr lang="en-GB" dirty="0" smtClean="0"/>
                        <a:t> (fulfilment</a:t>
                      </a:r>
                      <a:r>
                        <a:rPr lang="en-GB" baseline="0" dirty="0" smtClean="0"/>
                        <a:t> value)</a:t>
                      </a:r>
                      <a:endParaRPr lang="en-GB" dirty="0"/>
                    </a:p>
                  </a:txBody>
                  <a:tcPr/>
                </a:tc>
                <a:tc>
                  <a:txBody>
                    <a:bodyPr/>
                    <a:lstStyle/>
                    <a:p>
                      <a:r>
                        <a:rPr lang="en-GB" dirty="0" err="1" smtClean="0"/>
                        <a:t>Cout</a:t>
                      </a:r>
                      <a:r>
                        <a:rPr lang="en-GB" dirty="0" smtClean="0"/>
                        <a:t> </a:t>
                      </a:r>
                      <a:r>
                        <a:rPr lang="en-GB" dirty="0" err="1" smtClean="0"/>
                        <a:t>d’entree</a:t>
                      </a:r>
                      <a:endParaRPr lang="en-GB" dirty="0"/>
                    </a:p>
                  </a:txBody>
                  <a:tcPr/>
                </a:tc>
              </a:tr>
              <a:tr h="370840">
                <a:tc>
                  <a:txBody>
                    <a:bodyPr/>
                    <a:lstStyle/>
                    <a:p>
                      <a:r>
                        <a:rPr lang="en-GB" dirty="0" smtClean="0"/>
                        <a:t>Actualisation?</a:t>
                      </a:r>
                      <a:endParaRPr lang="en-GB" dirty="0"/>
                    </a:p>
                  </a:txBody>
                  <a:tcPr/>
                </a:tc>
                <a:tc>
                  <a:txBody>
                    <a:bodyPr/>
                    <a:lstStyle/>
                    <a:p>
                      <a:r>
                        <a:rPr lang="en-GB" dirty="0" smtClean="0"/>
                        <a:t>non</a:t>
                      </a:r>
                      <a:endParaRPr lang="en-GB" dirty="0"/>
                    </a:p>
                  </a:txBody>
                  <a:tcPr/>
                </a:tc>
                <a:tc>
                  <a:txBody>
                    <a:bodyPr/>
                    <a:lstStyle/>
                    <a:p>
                      <a:r>
                        <a:rPr lang="en-GB" dirty="0" err="1" smtClean="0"/>
                        <a:t>oui</a:t>
                      </a:r>
                      <a:endParaRPr lang="en-GB" dirty="0"/>
                    </a:p>
                  </a:txBody>
                  <a:tcPr/>
                </a:tc>
                <a:tc>
                  <a:txBody>
                    <a:bodyPr/>
                    <a:lstStyle/>
                    <a:p>
                      <a:r>
                        <a:rPr lang="en-GB" dirty="0" err="1" smtClean="0"/>
                        <a:t>oui</a:t>
                      </a:r>
                      <a:endParaRPr lang="en-GB" dirty="0"/>
                    </a:p>
                  </a:txBody>
                  <a:tcPr/>
                </a:tc>
                <a:tc>
                  <a:txBody>
                    <a:bodyPr/>
                    <a:lstStyle/>
                    <a:p>
                      <a:r>
                        <a:rPr lang="en-GB" dirty="0" err="1" smtClean="0"/>
                        <a:t>oui</a:t>
                      </a:r>
                      <a:endParaRPr lang="en-GB" dirty="0"/>
                    </a:p>
                  </a:txBody>
                  <a:tcPr/>
                </a:tc>
              </a:tr>
              <a:tr h="370840">
                <a:tc>
                  <a:txBody>
                    <a:bodyPr/>
                    <a:lstStyle/>
                    <a:p>
                      <a:r>
                        <a:rPr lang="en-GB" dirty="0" err="1" smtClean="0"/>
                        <a:t>Autre</a:t>
                      </a:r>
                      <a:r>
                        <a:rPr lang="en-GB" baseline="0" dirty="0" smtClean="0"/>
                        <a:t> mode (option </a:t>
                      </a:r>
                      <a:r>
                        <a:rPr lang="en-GB" baseline="0" dirty="0" err="1" smtClean="0"/>
                        <a:t>ou</a:t>
                      </a:r>
                      <a:r>
                        <a:rPr lang="en-GB" baseline="0" dirty="0" smtClean="0"/>
                        <a:t> </a:t>
                      </a:r>
                      <a:r>
                        <a:rPr lang="en-GB" baseline="0" dirty="0" err="1" smtClean="0"/>
                        <a:t>regle</a:t>
                      </a:r>
                      <a:r>
                        <a:rPr lang="en-GB" baseline="0" dirty="0" smtClean="0"/>
                        <a:t>)</a:t>
                      </a:r>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r>
                        <a:rPr lang="en-GB" dirty="0" smtClean="0"/>
                        <a:t>JV sur option;</a:t>
                      </a:r>
                      <a:r>
                        <a:rPr lang="en-GB" baseline="0" dirty="0" smtClean="0"/>
                        <a:t> </a:t>
                      </a:r>
                      <a:r>
                        <a:rPr lang="en-GB" baseline="0" dirty="0" err="1" smtClean="0"/>
                        <a:t>obligatoire</a:t>
                      </a:r>
                      <a:r>
                        <a:rPr lang="en-GB" baseline="0" dirty="0" smtClean="0"/>
                        <a:t> pour derives</a:t>
                      </a:r>
                      <a:endParaRPr lang="en-GB" dirty="0"/>
                    </a:p>
                  </a:txBody>
                  <a:tcPr/>
                </a:tc>
              </a:tr>
            </a:tbl>
          </a:graphicData>
        </a:graphic>
      </p:graphicFrame>
      <p:sp>
        <p:nvSpPr>
          <p:cNvPr id="4" name="Footer Placeholder 3"/>
          <p:cNvSpPr>
            <a:spLocks noGrp="1"/>
          </p:cNvSpPr>
          <p:nvPr>
            <p:ph type="ftr" sz="quarter" idx="11"/>
          </p:nvPr>
        </p:nvSpPr>
        <p:spPr/>
        <p:txBody>
          <a:bodyPr/>
          <a:lstStyle/>
          <a:p>
            <a:r>
              <a:rPr lang="en-GB" smtClean="0"/>
              <a:t>10/01/2017 academie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10</a:t>
            </a:fld>
            <a:endParaRPr lang="en-US" dirty="0"/>
          </a:p>
        </p:txBody>
      </p:sp>
      <p:sp>
        <p:nvSpPr>
          <p:cNvPr id="7" name="TextBox 6"/>
          <p:cNvSpPr txBox="1"/>
          <p:nvPr/>
        </p:nvSpPr>
        <p:spPr>
          <a:xfrm>
            <a:off x="340376" y="5061399"/>
            <a:ext cx="11511248" cy="658594"/>
          </a:xfrm>
          <a:prstGeom prst="rect">
            <a:avLst/>
          </a:prstGeom>
          <a:noFill/>
        </p:spPr>
        <p:txBody>
          <a:bodyPr wrap="square" rtlCol="0">
            <a:spAutoFit/>
          </a:bodyPr>
          <a:lstStyle/>
          <a:p>
            <a:r>
              <a:rPr lang="en-GB" dirty="0" err="1" smtClean="0"/>
              <a:t>Nb</a:t>
            </a:r>
            <a:r>
              <a:rPr lang="en-GB" dirty="0" smtClean="0"/>
              <a:t> : IFRS 17 “CONTRATS D’ASSURANCE” UTILISERA LA FULFILLMENT VALUE AVEC DONNEES FINANCIERES</a:t>
            </a:r>
          </a:p>
          <a:p>
            <a:r>
              <a:rPr lang="en-GB" dirty="0" smtClean="0"/>
              <a:t> COURANTES POUR ACTUALISATION EN VALEUR PRESENTE </a:t>
            </a:r>
            <a:endParaRPr lang="en-GB" dirty="0"/>
          </a:p>
        </p:txBody>
      </p:sp>
    </p:spTree>
    <p:extLst>
      <p:ext uri="{BB962C8B-B14F-4D97-AF65-F5344CB8AC3E}">
        <p14:creationId xmlns:p14="http://schemas.microsoft.com/office/powerpoint/2010/main" val="206446244"/>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APPLICATION AU CAS DES INSTRUMENTS FINANCIERS (IFRS 9)</a:t>
            </a:r>
            <a:endParaRPr lang="en-GB" dirty="0"/>
          </a:p>
        </p:txBody>
      </p:sp>
      <p:sp>
        <p:nvSpPr>
          <p:cNvPr id="3" name="Content Placeholder 2"/>
          <p:cNvSpPr>
            <a:spLocks noGrp="1"/>
          </p:cNvSpPr>
          <p:nvPr>
            <p:ph idx="1"/>
          </p:nvPr>
        </p:nvSpPr>
        <p:spPr>
          <a:xfrm>
            <a:off x="581192" y="2180497"/>
            <a:ext cx="11029615" cy="4136440"/>
          </a:xfrm>
        </p:spPr>
        <p:txBody>
          <a:bodyPr>
            <a:normAutofit lnSpcReduction="10000"/>
          </a:bodyPr>
          <a:lstStyle/>
          <a:p>
            <a:pPr marL="0" indent="0">
              <a:buNone/>
            </a:pPr>
            <a:r>
              <a:rPr lang="fr-FR" dirty="0" smtClean="0"/>
              <a:t>RAPPELS RAPIDES:</a:t>
            </a:r>
          </a:p>
          <a:p>
            <a:r>
              <a:rPr lang="fr-FR" dirty="0" smtClean="0"/>
              <a:t>Norme </a:t>
            </a:r>
            <a:r>
              <a:rPr lang="fr-FR" dirty="0" err="1" smtClean="0"/>
              <a:t>adoptee</a:t>
            </a:r>
            <a:r>
              <a:rPr lang="fr-FR" dirty="0" smtClean="0"/>
              <a:t> </a:t>
            </a:r>
            <a:r>
              <a:rPr lang="fr-FR" dirty="0"/>
              <a:t>par l’IASB mi-2014</a:t>
            </a:r>
          </a:p>
          <a:p>
            <a:r>
              <a:rPr lang="fr-FR" dirty="0"/>
              <a:t>Prend effet au 01/01/2018 </a:t>
            </a:r>
            <a:r>
              <a:rPr lang="fr-FR" dirty="0" smtClean="0"/>
              <a:t>(endosse </a:t>
            </a:r>
            <a:r>
              <a:rPr lang="fr-FR" dirty="0"/>
              <a:t>par l’UE le </a:t>
            </a:r>
            <a:r>
              <a:rPr lang="fr-FR" dirty="0" smtClean="0"/>
              <a:t>22 </a:t>
            </a:r>
            <a:r>
              <a:rPr lang="fr-FR" dirty="0"/>
              <a:t>novembre </a:t>
            </a:r>
            <a:r>
              <a:rPr lang="fr-FR" dirty="0" smtClean="0"/>
              <a:t>2016, paru au JOCE du 29); applicable par anticipation des la </a:t>
            </a:r>
            <a:r>
              <a:rPr lang="fr-FR" dirty="0" err="1" smtClean="0"/>
              <a:t>cloture</a:t>
            </a:r>
            <a:r>
              <a:rPr lang="fr-FR" dirty="0" smtClean="0"/>
              <a:t> 2016</a:t>
            </a:r>
            <a:endParaRPr lang="fr-FR" dirty="0"/>
          </a:p>
          <a:p>
            <a:r>
              <a:rPr lang="fr-FR" dirty="0"/>
              <a:t>Remplace IAS </a:t>
            </a:r>
            <a:r>
              <a:rPr lang="fr-FR" dirty="0" smtClean="0"/>
              <a:t>39 et toutes </a:t>
            </a:r>
            <a:r>
              <a:rPr lang="fr-FR" dirty="0" err="1" smtClean="0"/>
              <a:t>interpretations</a:t>
            </a:r>
            <a:r>
              <a:rPr lang="fr-FR" dirty="0" smtClean="0"/>
              <a:t> </a:t>
            </a:r>
            <a:r>
              <a:rPr lang="fr-FR" dirty="0" err="1" smtClean="0"/>
              <a:t>afferentes</a:t>
            </a:r>
            <a:endParaRPr lang="fr-FR" dirty="0"/>
          </a:p>
          <a:p>
            <a:r>
              <a:rPr lang="fr-FR" dirty="0"/>
              <a:t>Concerne toutes les entreprises, mais impact significatif attendu sur banques et assurances</a:t>
            </a:r>
          </a:p>
          <a:p>
            <a:r>
              <a:rPr lang="fr-FR" dirty="0"/>
              <a:t>Comporte trois volets principaux:</a:t>
            </a:r>
          </a:p>
          <a:p>
            <a:pPr lvl="1"/>
            <a:r>
              <a:rPr lang="fr-FR" dirty="0"/>
              <a:t>Classement et </a:t>
            </a:r>
            <a:r>
              <a:rPr lang="fr-FR" dirty="0" err="1"/>
              <a:t>evaluation</a:t>
            </a:r>
            <a:r>
              <a:rPr lang="fr-FR" dirty="0"/>
              <a:t> des instruments financiers</a:t>
            </a:r>
          </a:p>
          <a:p>
            <a:pPr lvl="1"/>
            <a:r>
              <a:rPr lang="fr-FR" dirty="0"/>
              <a:t>Provisionnement des risques de </a:t>
            </a:r>
            <a:r>
              <a:rPr lang="fr-FR" dirty="0" err="1"/>
              <a:t>credit</a:t>
            </a:r>
            <a:endParaRPr lang="fr-FR" dirty="0"/>
          </a:p>
          <a:p>
            <a:pPr lvl="1"/>
            <a:r>
              <a:rPr lang="fr-FR" dirty="0" err="1"/>
              <a:t>Modele</a:t>
            </a:r>
            <a:r>
              <a:rPr lang="fr-FR" dirty="0"/>
              <a:t> </a:t>
            </a:r>
            <a:r>
              <a:rPr lang="fr-FR" dirty="0" err="1"/>
              <a:t>ameliore</a:t>
            </a:r>
            <a:r>
              <a:rPr lang="fr-FR" dirty="0"/>
              <a:t> de </a:t>
            </a:r>
            <a:r>
              <a:rPr lang="fr-FR" dirty="0" err="1"/>
              <a:t>comptabilite</a:t>
            </a:r>
            <a:r>
              <a:rPr lang="fr-FR" dirty="0"/>
              <a:t> de couverture</a:t>
            </a:r>
          </a:p>
          <a:p>
            <a:r>
              <a:rPr lang="fr-FR" dirty="0"/>
              <a:t>Volet non encore finalise par l’IASB : </a:t>
            </a:r>
            <a:r>
              <a:rPr lang="fr-FR" dirty="0" err="1"/>
              <a:t>comptabilite</a:t>
            </a:r>
            <a:r>
              <a:rPr lang="fr-FR" dirty="0"/>
              <a:t> de couverture macro et dynamique </a:t>
            </a:r>
          </a:p>
          <a:p>
            <a:endParaRPr lang="en-GB" dirty="0"/>
          </a:p>
        </p:txBody>
      </p:sp>
      <p:sp>
        <p:nvSpPr>
          <p:cNvPr id="4" name="Footer Placeholder 3"/>
          <p:cNvSpPr>
            <a:spLocks noGrp="1"/>
          </p:cNvSpPr>
          <p:nvPr>
            <p:ph type="ftr" sz="quarter" idx="11"/>
          </p:nvPr>
        </p:nvSpPr>
        <p:spPr/>
        <p:txBody>
          <a:bodyPr/>
          <a:lstStyle/>
          <a:p>
            <a:r>
              <a:rPr lang="en-GB" smtClean="0"/>
              <a:t>10/01/2017 academie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932035048"/>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Règlement</a:t>
            </a:r>
            <a:r>
              <a:rPr lang="en-GB" dirty="0" smtClean="0"/>
              <a:t> ce 2016/2067 du 22/11/2016</a:t>
            </a:r>
            <a:endParaRPr lang="en-GB" dirty="0"/>
          </a:p>
        </p:txBody>
      </p:sp>
      <p:sp>
        <p:nvSpPr>
          <p:cNvPr id="3" name="Content Placeholder 2"/>
          <p:cNvSpPr>
            <a:spLocks noGrp="1"/>
          </p:cNvSpPr>
          <p:nvPr>
            <p:ph idx="1"/>
          </p:nvPr>
        </p:nvSpPr>
        <p:spPr>
          <a:xfrm>
            <a:off x="432582" y="1970469"/>
            <a:ext cx="11029615" cy="4494726"/>
          </a:xfrm>
        </p:spPr>
        <p:txBody>
          <a:bodyPr>
            <a:normAutofit fontScale="92500" lnSpcReduction="20000"/>
          </a:bodyPr>
          <a:lstStyle/>
          <a:p>
            <a:pPr marL="0" indent="0">
              <a:buNone/>
            </a:pPr>
            <a:endParaRPr lang="fr-FR" dirty="0" smtClean="0"/>
          </a:p>
          <a:p>
            <a:pPr marL="0" indent="0">
              <a:buNone/>
            </a:pPr>
            <a:r>
              <a:rPr lang="fr-FR" dirty="0"/>
              <a:t> Le 24 juillet 2014, l'International </a:t>
            </a:r>
            <a:r>
              <a:rPr lang="fr-FR" dirty="0" err="1"/>
              <a:t>Accounting</a:t>
            </a:r>
            <a:r>
              <a:rPr lang="fr-FR" dirty="0"/>
              <a:t> Standards </a:t>
            </a:r>
            <a:r>
              <a:rPr lang="fr-FR" dirty="0" err="1"/>
              <a:t>Board</a:t>
            </a:r>
            <a:r>
              <a:rPr lang="fr-FR" dirty="0"/>
              <a:t> (IASB) a publié la norme internationale d'information financière (IFRS) 9 Instruments financiers. Cette norme vise à améliorer l'information financière sur les instruments financiers en prenant en compte les préoccupations qui sont apparues dans ce domaine pendant la crise financière. En particulier, la norme IFRS 9 répond à l'appel du G20 en faveur de l'adoption d'un modèle plus prospectif pour la comptabilisation des pertes attendues sur les actifs financiers. </a:t>
            </a:r>
          </a:p>
          <a:p>
            <a:pPr marL="0" indent="0">
              <a:buNone/>
            </a:pPr>
            <a:r>
              <a:rPr lang="fr-FR" dirty="0" smtClean="0"/>
              <a:t>Après </a:t>
            </a:r>
            <a:r>
              <a:rPr lang="fr-FR" dirty="0"/>
              <a:t>consultation du groupe consultatif pour l'information financière en Europe (EFRAG) et analyse des éléments découlant de cette consultation, en particulier en ce qui concerne l'incidence de l'application de la norme IFRS 9 sur le secteur de l'assurance, il a été conclu que la norme IFRS 9 satisfaisait aux critères techniques d'adoption prévus à l'article 3, paragraphe 2, du règlement (CE) no 1606/2002. </a:t>
            </a:r>
          </a:p>
          <a:p>
            <a:pPr marL="0" indent="0">
              <a:buNone/>
            </a:pPr>
            <a:r>
              <a:rPr lang="fr-FR" dirty="0" smtClean="0"/>
              <a:t>La </a:t>
            </a:r>
            <a:r>
              <a:rPr lang="fr-FR" dirty="0"/>
              <a:t>Commission doit adopter rapidement les normes comptables internationales pour éviter de nuire à la confiance des investisseurs et à leur capacité de décision. Toutefois, alors que la norme IFRS 9 a été approuvée, il a également été constaté qu'il fallait offrir au secteur de l'assurance la possibilité de reporter son application. L'IASB a lancé une initiative en réponse à ce constat et devrait soumettre une proposition afin qu'une seule solution internationalement reconnue soit retenue. Toutefois, dans le cas où les dispositions adoptées par l'IASB d'ici au 31 juillet 2016 ne seraient pas jugées satisfaisantes, la Commission compte donner au secteur de l'assurance la possibilité de ne pas appliquer IFRS 9 pour une période de temps limitée. </a:t>
            </a:r>
          </a:p>
          <a:p>
            <a:pPr marL="0" indent="0">
              <a:buNone/>
            </a:pPr>
            <a:endParaRPr lang="fr-FR" dirty="0"/>
          </a:p>
          <a:p>
            <a:pPr marL="0" indent="0">
              <a:buNone/>
            </a:pPr>
            <a:endParaRPr lang="en-GB" dirty="0"/>
          </a:p>
        </p:txBody>
      </p:sp>
      <p:sp>
        <p:nvSpPr>
          <p:cNvPr id="4" name="Footer Placeholder 3"/>
          <p:cNvSpPr>
            <a:spLocks noGrp="1"/>
          </p:cNvSpPr>
          <p:nvPr>
            <p:ph type="ftr" sz="quarter" idx="11"/>
          </p:nvPr>
        </p:nvSpPr>
        <p:spPr/>
        <p:txBody>
          <a:bodyPr/>
          <a:lstStyle/>
          <a:p>
            <a:endParaRPr lang="en-US" dirty="0">
              <a:solidFill>
                <a:srgbClr val="903163"/>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smtClean="0">
                <a:solidFill>
                  <a:srgbClr val="903163"/>
                </a:solidFill>
              </a:rPr>
              <a:pPr/>
              <a:t>12</a:t>
            </a:fld>
            <a:endParaRPr lang="en-US" dirty="0">
              <a:solidFill>
                <a:srgbClr val="903163"/>
              </a:solidFill>
            </a:endParaRPr>
          </a:p>
        </p:txBody>
      </p:sp>
      <p:sp>
        <p:nvSpPr>
          <p:cNvPr id="6" name="Rectangle 5"/>
          <p:cNvSpPr/>
          <p:nvPr/>
        </p:nvSpPr>
        <p:spPr>
          <a:xfrm>
            <a:off x="991797" y="4470789"/>
            <a:ext cx="10470400" cy="369332"/>
          </a:xfrm>
          <a:prstGeom prst="rect">
            <a:avLst/>
          </a:prstGeom>
        </p:spPr>
        <p:txBody>
          <a:bodyPr wrap="square">
            <a:spAutoFit/>
          </a:bodyPr>
          <a:lstStyle/>
          <a:p>
            <a:endParaRPr lang="fr-FR" dirty="0"/>
          </a:p>
        </p:txBody>
      </p:sp>
    </p:spTree>
    <p:extLst>
      <p:ext uri="{BB962C8B-B14F-4D97-AF65-F5344CB8AC3E}">
        <p14:creationId xmlns:p14="http://schemas.microsoft.com/office/powerpoint/2010/main" val="827138513"/>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CRITERES APPLICABLES </a:t>
            </a:r>
            <a:r>
              <a:rPr lang="fr-FR" dirty="0" smtClean="0"/>
              <a:t>en</a:t>
            </a:r>
            <a:r>
              <a:rPr lang="en-GB" dirty="0" smtClean="0"/>
              <a:t> </a:t>
            </a:r>
            <a:r>
              <a:rPr lang="fr-CA" dirty="0" smtClean="0"/>
              <a:t>matière</a:t>
            </a:r>
            <a:r>
              <a:rPr lang="en-GB" dirty="0" smtClean="0"/>
              <a:t> de </a:t>
            </a:r>
            <a:r>
              <a:rPr lang="en-GB" dirty="0" err="1" smtClean="0"/>
              <a:t>classement</a:t>
            </a:r>
            <a:endParaRPr lang="en-GB" dirty="0"/>
          </a:p>
        </p:txBody>
      </p:sp>
      <p:sp>
        <p:nvSpPr>
          <p:cNvPr id="3" name="Content Placeholder 2"/>
          <p:cNvSpPr>
            <a:spLocks noGrp="1"/>
          </p:cNvSpPr>
          <p:nvPr>
            <p:ph idx="1"/>
          </p:nvPr>
        </p:nvSpPr>
        <p:spPr>
          <a:xfrm>
            <a:off x="581192" y="2180496"/>
            <a:ext cx="11029615" cy="4032045"/>
          </a:xfrm>
        </p:spPr>
        <p:txBody>
          <a:bodyPr>
            <a:normAutofit/>
          </a:bodyPr>
          <a:lstStyle/>
          <a:p>
            <a:r>
              <a:rPr lang="en-GB" dirty="0"/>
              <a:t>UN PREMIER TEST </a:t>
            </a:r>
            <a:r>
              <a:rPr lang="en-GB" dirty="0" smtClean="0"/>
              <a:t>PRECEDE </a:t>
            </a:r>
            <a:r>
              <a:rPr lang="en-GB" dirty="0"/>
              <a:t>CELUI DU </a:t>
            </a:r>
            <a:r>
              <a:rPr lang="en-GB" dirty="0" smtClean="0"/>
              <a:t>“BUSINESS MODEL”</a:t>
            </a:r>
            <a:endParaRPr lang="en-GB" dirty="0"/>
          </a:p>
          <a:p>
            <a:pPr lvl="1"/>
            <a:r>
              <a:rPr lang="en-GB" dirty="0"/>
              <a:t>Les cash flows </a:t>
            </a:r>
            <a:r>
              <a:rPr lang="en-GB" dirty="0" err="1"/>
              <a:t>sont</a:t>
            </a:r>
            <a:r>
              <a:rPr lang="en-GB" dirty="0"/>
              <a:t> </a:t>
            </a:r>
            <a:r>
              <a:rPr lang="en-GB" dirty="0" err="1"/>
              <a:t>ils</a:t>
            </a:r>
            <a:r>
              <a:rPr lang="en-GB" dirty="0"/>
              <a:t> </a:t>
            </a:r>
            <a:r>
              <a:rPr lang="en-GB" dirty="0" err="1" smtClean="0"/>
              <a:t>representés</a:t>
            </a:r>
            <a:r>
              <a:rPr lang="en-GB" dirty="0" smtClean="0"/>
              <a:t> </a:t>
            </a:r>
            <a:r>
              <a:rPr lang="en-GB" dirty="0" err="1"/>
              <a:t>uniquement</a:t>
            </a:r>
            <a:r>
              <a:rPr lang="en-GB" dirty="0"/>
              <a:t> par le </a:t>
            </a:r>
            <a:r>
              <a:rPr lang="en-GB" dirty="0" err="1"/>
              <a:t>remboursement</a:t>
            </a:r>
            <a:r>
              <a:rPr lang="en-GB" dirty="0"/>
              <a:t> du principal et le </a:t>
            </a:r>
            <a:r>
              <a:rPr lang="en-GB" dirty="0" err="1"/>
              <a:t>paiement</a:t>
            </a:r>
            <a:r>
              <a:rPr lang="en-GB" dirty="0"/>
              <a:t> </a:t>
            </a:r>
            <a:r>
              <a:rPr lang="en-GB" dirty="0" err="1" smtClean="0"/>
              <a:t>d’intérets</a:t>
            </a:r>
            <a:r>
              <a:rPr lang="en-GB" dirty="0" smtClean="0"/>
              <a:t> </a:t>
            </a:r>
            <a:r>
              <a:rPr lang="en-GB" dirty="0" err="1" smtClean="0"/>
              <a:t>représentatifs</a:t>
            </a:r>
            <a:r>
              <a:rPr lang="en-GB" dirty="0" smtClean="0"/>
              <a:t> </a:t>
            </a:r>
            <a:r>
              <a:rPr lang="en-GB" dirty="0"/>
              <a:t>de la </a:t>
            </a:r>
            <a:r>
              <a:rPr lang="en-GB" dirty="0" err="1"/>
              <a:t>valeur</a:t>
            </a:r>
            <a:r>
              <a:rPr lang="en-GB" dirty="0"/>
              <a:t>-temps de </a:t>
            </a:r>
            <a:r>
              <a:rPr lang="en-GB" dirty="0" err="1"/>
              <a:t>l’argent</a:t>
            </a:r>
            <a:r>
              <a:rPr lang="en-GB" dirty="0"/>
              <a:t> et du </a:t>
            </a:r>
            <a:r>
              <a:rPr lang="en-GB" dirty="0" err="1" smtClean="0"/>
              <a:t>risque</a:t>
            </a:r>
            <a:r>
              <a:rPr lang="en-GB" dirty="0" smtClean="0"/>
              <a:t> </a:t>
            </a:r>
            <a:r>
              <a:rPr lang="en-GB" dirty="0"/>
              <a:t>de </a:t>
            </a:r>
            <a:r>
              <a:rPr lang="en-GB" dirty="0" err="1" smtClean="0"/>
              <a:t>crédit</a:t>
            </a:r>
            <a:r>
              <a:rPr lang="en-GB" dirty="0" smtClean="0"/>
              <a:t>?</a:t>
            </a:r>
          </a:p>
          <a:p>
            <a:pPr lvl="1"/>
            <a:r>
              <a:rPr lang="en-GB" dirty="0" smtClean="0"/>
              <a:t>Si </a:t>
            </a:r>
            <a:r>
              <a:rPr lang="en-GB" dirty="0" err="1" smtClean="0"/>
              <a:t>critère</a:t>
            </a:r>
            <a:r>
              <a:rPr lang="en-GB" dirty="0" smtClean="0"/>
              <a:t> non </a:t>
            </a:r>
            <a:r>
              <a:rPr lang="en-GB" dirty="0" err="1" smtClean="0"/>
              <a:t>satisfait</a:t>
            </a:r>
            <a:r>
              <a:rPr lang="en-GB" dirty="0" smtClean="0"/>
              <a:t>, </a:t>
            </a:r>
            <a:r>
              <a:rPr lang="en-GB" dirty="0" err="1" smtClean="0"/>
              <a:t>évaluation</a:t>
            </a:r>
            <a:r>
              <a:rPr lang="en-GB" dirty="0" smtClean="0"/>
              <a:t> de </a:t>
            </a:r>
            <a:r>
              <a:rPr lang="en-GB" dirty="0" err="1" smtClean="0"/>
              <a:t>l’instrument</a:t>
            </a:r>
            <a:r>
              <a:rPr lang="en-GB" dirty="0" smtClean="0"/>
              <a:t> </a:t>
            </a:r>
            <a:r>
              <a:rPr lang="en-GB" dirty="0" err="1" smtClean="0"/>
              <a:t>en</a:t>
            </a:r>
            <a:r>
              <a:rPr lang="en-GB" dirty="0" smtClean="0"/>
              <a:t> </a:t>
            </a:r>
            <a:r>
              <a:rPr lang="en-GB" dirty="0" err="1" smtClean="0"/>
              <a:t>juste</a:t>
            </a:r>
            <a:r>
              <a:rPr lang="en-GB" dirty="0" smtClean="0"/>
              <a:t> </a:t>
            </a:r>
            <a:r>
              <a:rPr lang="en-GB" dirty="0" err="1" smtClean="0"/>
              <a:t>valeur</a:t>
            </a:r>
            <a:r>
              <a:rPr lang="en-GB" dirty="0" smtClean="0"/>
              <a:t> avec </a:t>
            </a:r>
            <a:r>
              <a:rPr lang="en-GB" dirty="0" err="1" smtClean="0"/>
              <a:t>contrepartie</a:t>
            </a:r>
            <a:r>
              <a:rPr lang="en-GB" dirty="0" smtClean="0"/>
              <a:t> </a:t>
            </a:r>
            <a:r>
              <a:rPr lang="en-GB" dirty="0" err="1" smtClean="0"/>
              <a:t>en</a:t>
            </a:r>
            <a:r>
              <a:rPr lang="en-GB" dirty="0" smtClean="0"/>
              <a:t> </a:t>
            </a:r>
            <a:r>
              <a:rPr lang="en-GB" dirty="0" err="1" smtClean="0"/>
              <a:t>compte</a:t>
            </a:r>
            <a:r>
              <a:rPr lang="en-GB" dirty="0" smtClean="0"/>
              <a:t> de </a:t>
            </a:r>
            <a:r>
              <a:rPr lang="en-GB" dirty="0" err="1" smtClean="0"/>
              <a:t>résultats</a:t>
            </a:r>
            <a:r>
              <a:rPr lang="en-GB" dirty="0" smtClean="0"/>
              <a:t> (JV-PL)</a:t>
            </a:r>
          </a:p>
          <a:p>
            <a:r>
              <a:rPr lang="en-GB" dirty="0" smtClean="0"/>
              <a:t>DEUXIEME ANALYSE</a:t>
            </a:r>
            <a:r>
              <a:rPr lang="en-GB" dirty="0"/>
              <a:t>: EN FONCTION DU MODE DE </a:t>
            </a:r>
            <a:r>
              <a:rPr lang="en-GB" dirty="0" smtClean="0"/>
              <a:t>GESTION,TROIS CATEGORIES COMPTABLES </a:t>
            </a:r>
          </a:p>
          <a:p>
            <a:r>
              <a:rPr lang="en-GB" dirty="0" err="1" smtClean="0"/>
              <a:t>Cout</a:t>
            </a:r>
            <a:r>
              <a:rPr lang="en-GB" dirty="0" smtClean="0"/>
              <a:t> </a:t>
            </a:r>
            <a:r>
              <a:rPr lang="en-GB" dirty="0" err="1" smtClean="0"/>
              <a:t>historique</a:t>
            </a:r>
            <a:r>
              <a:rPr lang="en-GB" dirty="0" smtClean="0"/>
              <a:t> </a:t>
            </a:r>
            <a:r>
              <a:rPr lang="en-GB" dirty="0" err="1" smtClean="0"/>
              <a:t>amorti</a:t>
            </a:r>
            <a:r>
              <a:rPr lang="en-GB" dirty="0" smtClean="0"/>
              <a:t> : </a:t>
            </a:r>
            <a:r>
              <a:rPr lang="en-GB" dirty="0" err="1" smtClean="0"/>
              <a:t>gestion</a:t>
            </a:r>
            <a:r>
              <a:rPr lang="en-GB" dirty="0" smtClean="0"/>
              <a:t> </a:t>
            </a:r>
            <a:r>
              <a:rPr lang="en-GB" dirty="0" err="1" smtClean="0"/>
              <a:t>en</a:t>
            </a:r>
            <a:r>
              <a:rPr lang="en-GB" dirty="0" smtClean="0"/>
              <a:t> “held to maturity” pour </a:t>
            </a:r>
            <a:r>
              <a:rPr lang="en-GB" dirty="0" err="1" smtClean="0"/>
              <a:t>encaissement</a:t>
            </a:r>
            <a:r>
              <a:rPr lang="en-GB" dirty="0" smtClean="0"/>
              <a:t> des cash flows </a:t>
            </a:r>
            <a:r>
              <a:rPr lang="en-GB" dirty="0" err="1" smtClean="0"/>
              <a:t>contractuels</a:t>
            </a:r>
            <a:endParaRPr lang="en-GB" dirty="0" smtClean="0"/>
          </a:p>
          <a:p>
            <a:r>
              <a:rPr lang="en-GB" dirty="0" err="1" smtClean="0"/>
              <a:t>Juste</a:t>
            </a:r>
            <a:r>
              <a:rPr lang="en-GB" dirty="0" smtClean="0"/>
              <a:t> </a:t>
            </a:r>
            <a:r>
              <a:rPr lang="en-GB" dirty="0" err="1" smtClean="0"/>
              <a:t>valeur</a:t>
            </a:r>
            <a:r>
              <a:rPr lang="en-GB" dirty="0" smtClean="0"/>
              <a:t> par “Other Comprehensive Income” : pour les </a:t>
            </a:r>
            <a:r>
              <a:rPr lang="en-GB" dirty="0" err="1" smtClean="0"/>
              <a:t>portefeuilles</a:t>
            </a:r>
            <a:r>
              <a:rPr lang="en-GB" dirty="0" smtClean="0"/>
              <a:t> </a:t>
            </a:r>
            <a:r>
              <a:rPr lang="en-GB" dirty="0" err="1" smtClean="0"/>
              <a:t>détenus</a:t>
            </a:r>
            <a:r>
              <a:rPr lang="en-GB" dirty="0" smtClean="0"/>
              <a:t> pour </a:t>
            </a:r>
            <a:r>
              <a:rPr lang="en-GB" dirty="0" err="1" smtClean="0"/>
              <a:t>détention</a:t>
            </a:r>
            <a:r>
              <a:rPr lang="en-GB" dirty="0" smtClean="0"/>
              <a:t> plus longue, qui </a:t>
            </a:r>
            <a:r>
              <a:rPr lang="en-GB" dirty="0" err="1" smtClean="0"/>
              <a:t>seront</a:t>
            </a:r>
            <a:r>
              <a:rPr lang="en-GB" dirty="0" smtClean="0"/>
              <a:t> </a:t>
            </a:r>
            <a:r>
              <a:rPr lang="en-GB" dirty="0" err="1" smtClean="0"/>
              <a:t>soit</a:t>
            </a:r>
            <a:r>
              <a:rPr lang="en-GB" dirty="0" smtClean="0"/>
              <a:t> </a:t>
            </a:r>
            <a:r>
              <a:rPr lang="en-GB" dirty="0" err="1" smtClean="0"/>
              <a:t>conservés</a:t>
            </a:r>
            <a:r>
              <a:rPr lang="en-GB" dirty="0" smtClean="0"/>
              <a:t> </a:t>
            </a:r>
            <a:r>
              <a:rPr lang="en-GB" dirty="0" err="1" smtClean="0"/>
              <a:t>jusqu’a</a:t>
            </a:r>
            <a:r>
              <a:rPr lang="en-GB" dirty="0" smtClean="0"/>
              <a:t> </a:t>
            </a:r>
            <a:r>
              <a:rPr lang="en-GB" dirty="0" err="1" smtClean="0"/>
              <a:t>l’échéance</a:t>
            </a:r>
            <a:r>
              <a:rPr lang="en-GB" dirty="0" smtClean="0"/>
              <a:t> </a:t>
            </a:r>
            <a:r>
              <a:rPr lang="en-GB" dirty="0" err="1" smtClean="0"/>
              <a:t>soit</a:t>
            </a:r>
            <a:r>
              <a:rPr lang="en-GB" dirty="0" smtClean="0"/>
              <a:t> </a:t>
            </a:r>
            <a:r>
              <a:rPr lang="en-GB" dirty="0" err="1" smtClean="0"/>
              <a:t>cédés</a:t>
            </a:r>
            <a:r>
              <a:rPr lang="en-GB" dirty="0" smtClean="0"/>
              <a:t> </a:t>
            </a:r>
            <a:r>
              <a:rPr lang="en-GB" dirty="0" err="1" smtClean="0"/>
              <a:t>en</a:t>
            </a:r>
            <a:r>
              <a:rPr lang="en-GB" dirty="0" smtClean="0"/>
              <a:t> </a:t>
            </a:r>
            <a:r>
              <a:rPr lang="en-GB" dirty="0" err="1" smtClean="0"/>
              <a:t>fonction</a:t>
            </a:r>
            <a:r>
              <a:rPr lang="en-GB" dirty="0" smtClean="0"/>
              <a:t> des </a:t>
            </a:r>
            <a:r>
              <a:rPr lang="en-GB" dirty="0" err="1" smtClean="0"/>
              <a:t>besoins</a:t>
            </a:r>
            <a:r>
              <a:rPr lang="en-GB" dirty="0" smtClean="0"/>
              <a:t> de </a:t>
            </a:r>
            <a:r>
              <a:rPr lang="en-GB" dirty="0" err="1" smtClean="0"/>
              <a:t>liquidité</a:t>
            </a:r>
            <a:r>
              <a:rPr lang="en-GB" dirty="0" smtClean="0"/>
              <a:t> “held to collect cash flows and for sale”</a:t>
            </a:r>
          </a:p>
          <a:p>
            <a:r>
              <a:rPr lang="en-GB" dirty="0" err="1" smtClean="0"/>
              <a:t>Juste</a:t>
            </a:r>
            <a:r>
              <a:rPr lang="en-GB" dirty="0" smtClean="0"/>
              <a:t> </a:t>
            </a:r>
            <a:r>
              <a:rPr lang="en-GB" dirty="0" err="1"/>
              <a:t>valeur</a:t>
            </a:r>
            <a:r>
              <a:rPr lang="en-GB" dirty="0"/>
              <a:t> avec </a:t>
            </a:r>
            <a:r>
              <a:rPr lang="en-GB" dirty="0" err="1"/>
              <a:t>contrepartie</a:t>
            </a:r>
            <a:r>
              <a:rPr lang="en-GB" dirty="0"/>
              <a:t> </a:t>
            </a:r>
            <a:r>
              <a:rPr lang="en-GB" dirty="0" err="1"/>
              <a:t>en</a:t>
            </a:r>
            <a:r>
              <a:rPr lang="en-GB" dirty="0"/>
              <a:t> </a:t>
            </a:r>
            <a:r>
              <a:rPr lang="en-GB" dirty="0" err="1" smtClean="0"/>
              <a:t>résultat</a:t>
            </a:r>
            <a:r>
              <a:rPr lang="en-GB" dirty="0" smtClean="0"/>
              <a:t> </a:t>
            </a:r>
            <a:r>
              <a:rPr lang="en-GB" dirty="0"/>
              <a:t>: </a:t>
            </a:r>
            <a:r>
              <a:rPr lang="en-GB" dirty="0" err="1" smtClean="0"/>
              <a:t>autres</a:t>
            </a:r>
            <a:r>
              <a:rPr lang="en-GB" dirty="0" smtClean="0"/>
              <a:t> </a:t>
            </a:r>
            <a:r>
              <a:rPr lang="en-GB" dirty="0" err="1" smtClean="0"/>
              <a:t>modèles</a:t>
            </a:r>
            <a:r>
              <a:rPr lang="en-GB" dirty="0" smtClean="0"/>
              <a:t> </a:t>
            </a:r>
            <a:r>
              <a:rPr lang="en-GB" dirty="0"/>
              <a:t>de </a:t>
            </a:r>
            <a:r>
              <a:rPr lang="en-GB" dirty="0" err="1" smtClean="0"/>
              <a:t>gestion</a:t>
            </a:r>
            <a:r>
              <a:rPr lang="en-GB" dirty="0" smtClean="0"/>
              <a:t>: </a:t>
            </a:r>
            <a:r>
              <a:rPr lang="en-GB" dirty="0"/>
              <a:t>court </a:t>
            </a:r>
            <a:r>
              <a:rPr lang="en-GB" dirty="0" err="1"/>
              <a:t>terme</a:t>
            </a:r>
            <a:r>
              <a:rPr lang="en-GB" dirty="0"/>
              <a:t>, </a:t>
            </a:r>
            <a:r>
              <a:rPr lang="en-GB" dirty="0" err="1"/>
              <a:t>portefeuilles</a:t>
            </a:r>
            <a:r>
              <a:rPr lang="en-GB" dirty="0"/>
              <a:t> de trading et </a:t>
            </a:r>
            <a:r>
              <a:rPr lang="en-GB" dirty="0" err="1" smtClean="0"/>
              <a:t>d’arbitrage</a:t>
            </a:r>
            <a:r>
              <a:rPr lang="en-GB" dirty="0" smtClean="0"/>
              <a:t>. </a:t>
            </a:r>
            <a:r>
              <a:rPr lang="en-GB" dirty="0" err="1" smtClean="0"/>
              <a:t>Egalement</a:t>
            </a:r>
            <a:r>
              <a:rPr lang="en-GB" dirty="0" smtClean="0"/>
              <a:t> applicable à </a:t>
            </a:r>
            <a:r>
              <a:rPr lang="en-GB" dirty="0" err="1" smtClean="0"/>
              <a:t>tous</a:t>
            </a:r>
            <a:r>
              <a:rPr lang="en-GB" dirty="0" smtClean="0"/>
              <a:t> les instruments </a:t>
            </a:r>
            <a:r>
              <a:rPr lang="en-GB" dirty="0" err="1" smtClean="0"/>
              <a:t>dérivés</a:t>
            </a:r>
            <a:r>
              <a:rPr lang="en-GB" dirty="0" smtClean="0"/>
              <a:t> </a:t>
            </a:r>
            <a:r>
              <a:rPr lang="en-GB" dirty="0" err="1" smtClean="0"/>
              <a:t>en</a:t>
            </a:r>
            <a:r>
              <a:rPr lang="en-GB" dirty="0" smtClean="0"/>
              <a:t> </a:t>
            </a:r>
            <a:r>
              <a:rPr lang="en-GB" dirty="0" err="1" smtClean="0"/>
              <a:t>conséquence</a:t>
            </a:r>
            <a:r>
              <a:rPr lang="en-GB" dirty="0" smtClean="0"/>
              <a:t> du premier test.</a:t>
            </a:r>
            <a:endParaRPr lang="en-GB" dirty="0"/>
          </a:p>
          <a:p>
            <a:endParaRPr lang="en-GB" dirty="0" smtClean="0"/>
          </a:p>
        </p:txBody>
      </p:sp>
      <p:sp>
        <p:nvSpPr>
          <p:cNvPr id="4" name="Footer Placeholder 3"/>
          <p:cNvSpPr>
            <a:spLocks noGrp="1"/>
          </p:cNvSpPr>
          <p:nvPr>
            <p:ph type="ftr" sz="quarter" idx="11"/>
          </p:nvPr>
        </p:nvSpPr>
        <p:spPr/>
        <p:txBody>
          <a:bodyPr/>
          <a:lstStyle/>
          <a:p>
            <a:endParaRPr lang="en-US" dirty="0">
              <a:solidFill>
                <a:srgbClr val="903163"/>
              </a:solidFill>
            </a:endParaRPr>
          </a:p>
        </p:txBody>
      </p:sp>
      <p:sp>
        <p:nvSpPr>
          <p:cNvPr id="5" name="Slide Number Placeholder 4"/>
          <p:cNvSpPr>
            <a:spLocks noGrp="1"/>
          </p:cNvSpPr>
          <p:nvPr>
            <p:ph type="sldNum" sz="quarter" idx="12"/>
          </p:nvPr>
        </p:nvSpPr>
        <p:spPr/>
        <p:txBody>
          <a:bodyPr/>
          <a:lstStyle/>
          <a:p>
            <a:r>
              <a:rPr lang="en-US" dirty="0" smtClean="0">
                <a:solidFill>
                  <a:srgbClr val="903163"/>
                </a:solidFill>
              </a:rPr>
              <a:t>3</a:t>
            </a:r>
            <a:endParaRPr lang="en-US" dirty="0">
              <a:solidFill>
                <a:srgbClr val="903163"/>
              </a:solidFill>
            </a:endParaRPr>
          </a:p>
        </p:txBody>
      </p:sp>
    </p:spTree>
    <p:extLst>
      <p:ext uri="{BB962C8B-B14F-4D97-AF65-F5344CB8AC3E}">
        <p14:creationId xmlns:p14="http://schemas.microsoft.com/office/powerpoint/2010/main" val="3543281557"/>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RESUME DU MODELE DE CLASSEMENT</a:t>
            </a:r>
            <a:endParaRPr lang="en-GB" dirty="0"/>
          </a:p>
        </p:txBody>
      </p:sp>
      <p:graphicFrame>
        <p:nvGraphicFramePr>
          <p:cNvPr id="4" name="Content Placeholder 3"/>
          <p:cNvGraphicFramePr>
            <a:graphicFrameLocks noGrp="1"/>
          </p:cNvGraphicFramePr>
          <p:nvPr>
            <p:ph idx="1"/>
            <p:extLst/>
          </p:nvPr>
        </p:nvGraphicFramePr>
        <p:xfrm>
          <a:off x="581025" y="2181225"/>
          <a:ext cx="11029952" cy="1112520"/>
        </p:xfrm>
        <a:graphic>
          <a:graphicData uri="http://schemas.openxmlformats.org/drawingml/2006/table">
            <a:tbl>
              <a:tblPr firstRow="1" bandRow="1">
                <a:tableStyleId>{5C22544A-7EE6-4342-B048-85BDC9FD1C3A}</a:tableStyleId>
              </a:tblPr>
              <a:tblGrid>
                <a:gridCol w="2757488"/>
                <a:gridCol w="2757488"/>
                <a:gridCol w="2757488"/>
                <a:gridCol w="2757488"/>
              </a:tblGrid>
              <a:tr h="370840">
                <a:tc>
                  <a:txBody>
                    <a:bodyPr/>
                    <a:lstStyle/>
                    <a:p>
                      <a:endParaRPr lang="en-GB" dirty="0"/>
                    </a:p>
                  </a:txBody>
                  <a:tcPr/>
                </a:tc>
                <a:tc>
                  <a:txBody>
                    <a:bodyPr/>
                    <a:lstStyle/>
                    <a:p>
                      <a:r>
                        <a:rPr lang="en-GB" dirty="0" smtClean="0"/>
                        <a:t>Hold to collect</a:t>
                      </a:r>
                      <a:endParaRPr lang="en-GB" dirty="0"/>
                    </a:p>
                  </a:txBody>
                  <a:tcPr/>
                </a:tc>
                <a:tc>
                  <a:txBody>
                    <a:bodyPr/>
                    <a:lstStyle/>
                    <a:p>
                      <a:r>
                        <a:rPr lang="en-GB" dirty="0" smtClean="0"/>
                        <a:t>Hold to collect and sell</a:t>
                      </a:r>
                      <a:endParaRPr lang="en-GB" dirty="0"/>
                    </a:p>
                  </a:txBody>
                  <a:tcPr/>
                </a:tc>
                <a:tc>
                  <a:txBody>
                    <a:bodyPr/>
                    <a:lstStyle/>
                    <a:p>
                      <a:r>
                        <a:rPr lang="en-GB" dirty="0" smtClean="0"/>
                        <a:t>Other business models</a:t>
                      </a:r>
                      <a:endParaRPr lang="en-GB" dirty="0"/>
                    </a:p>
                  </a:txBody>
                  <a:tcPr/>
                </a:tc>
              </a:tr>
              <a:tr h="370840">
                <a:tc>
                  <a:txBody>
                    <a:bodyPr/>
                    <a:lstStyle/>
                    <a:p>
                      <a:r>
                        <a:rPr lang="en-GB" dirty="0" smtClean="0"/>
                        <a:t>Cash flows are SPPI</a:t>
                      </a:r>
                      <a:endParaRPr lang="en-GB" dirty="0"/>
                    </a:p>
                  </a:txBody>
                  <a:tcPr/>
                </a:tc>
                <a:tc>
                  <a:txBody>
                    <a:bodyPr/>
                    <a:lstStyle/>
                    <a:p>
                      <a:r>
                        <a:rPr lang="en-GB" dirty="0" smtClean="0"/>
                        <a:t>Amortised</a:t>
                      </a:r>
                      <a:r>
                        <a:rPr lang="en-GB" baseline="0" dirty="0" smtClean="0"/>
                        <a:t> cost</a:t>
                      </a:r>
                      <a:endParaRPr lang="en-GB" dirty="0"/>
                    </a:p>
                  </a:txBody>
                  <a:tcPr/>
                </a:tc>
                <a:tc>
                  <a:txBody>
                    <a:bodyPr/>
                    <a:lstStyle/>
                    <a:p>
                      <a:r>
                        <a:rPr lang="en-GB" dirty="0" smtClean="0"/>
                        <a:t>FV-OCI</a:t>
                      </a:r>
                      <a:endParaRPr lang="en-GB" dirty="0"/>
                    </a:p>
                  </a:txBody>
                  <a:tcPr/>
                </a:tc>
                <a:tc>
                  <a:txBody>
                    <a:bodyPr/>
                    <a:lstStyle/>
                    <a:p>
                      <a:r>
                        <a:rPr lang="en-GB" dirty="0" smtClean="0"/>
                        <a:t>FV-PL</a:t>
                      </a:r>
                      <a:endParaRPr lang="en-GB" dirty="0"/>
                    </a:p>
                  </a:txBody>
                  <a:tcPr/>
                </a:tc>
              </a:tr>
              <a:tr h="370840">
                <a:tc>
                  <a:txBody>
                    <a:bodyPr/>
                    <a:lstStyle/>
                    <a:p>
                      <a:r>
                        <a:rPr lang="en-GB" dirty="0" smtClean="0"/>
                        <a:t>Other types of cash flows</a:t>
                      </a:r>
                      <a:endParaRPr lang="en-GB" dirty="0"/>
                    </a:p>
                  </a:txBody>
                  <a:tcPr/>
                </a:tc>
                <a:tc>
                  <a:txBody>
                    <a:bodyPr/>
                    <a:lstStyle/>
                    <a:p>
                      <a:r>
                        <a:rPr lang="en-GB" dirty="0" smtClean="0"/>
                        <a:t>FV-PL</a:t>
                      </a:r>
                      <a:endParaRPr lang="en-GB" dirty="0"/>
                    </a:p>
                  </a:txBody>
                  <a:tcPr/>
                </a:tc>
                <a:tc>
                  <a:txBody>
                    <a:bodyPr/>
                    <a:lstStyle/>
                    <a:p>
                      <a:r>
                        <a:rPr lang="en-GB" dirty="0" smtClean="0"/>
                        <a:t>FV-PL</a:t>
                      </a:r>
                      <a:endParaRPr lang="en-GB" dirty="0"/>
                    </a:p>
                  </a:txBody>
                  <a:tcPr/>
                </a:tc>
                <a:tc>
                  <a:txBody>
                    <a:bodyPr/>
                    <a:lstStyle/>
                    <a:p>
                      <a:r>
                        <a:rPr lang="en-GB" dirty="0" smtClean="0"/>
                        <a:t>FV-PL</a:t>
                      </a:r>
                      <a:endParaRPr lang="en-GB" dirty="0"/>
                    </a:p>
                  </a:txBody>
                  <a:tcPr/>
                </a:tc>
              </a:tr>
            </a:tbl>
          </a:graphicData>
        </a:graphic>
      </p:graphicFrame>
      <p:sp>
        <p:nvSpPr>
          <p:cNvPr id="5" name="TextBox 4"/>
          <p:cNvSpPr txBox="1"/>
          <p:nvPr/>
        </p:nvSpPr>
        <p:spPr>
          <a:xfrm>
            <a:off x="1648496" y="4481848"/>
            <a:ext cx="5394425" cy="369332"/>
          </a:xfrm>
          <a:prstGeom prst="rect">
            <a:avLst/>
          </a:prstGeom>
          <a:noFill/>
        </p:spPr>
        <p:txBody>
          <a:bodyPr wrap="none" rtlCol="0">
            <a:spAutoFit/>
          </a:bodyPr>
          <a:lstStyle/>
          <a:p>
            <a:r>
              <a:rPr lang="en-GB" dirty="0" smtClean="0">
                <a:solidFill>
                  <a:prstClr val="black"/>
                </a:solidFill>
              </a:rPr>
              <a:t>SPPI : Solely Payments of Principal and Interests</a:t>
            </a:r>
            <a:endParaRPr lang="en-GB"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srgbClr val="903163"/>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smtClean="0">
                <a:solidFill>
                  <a:srgbClr val="903163"/>
                </a:solidFill>
              </a:rPr>
              <a:pPr/>
              <a:t>14</a:t>
            </a:fld>
            <a:endParaRPr lang="en-US" dirty="0">
              <a:solidFill>
                <a:srgbClr val="903163"/>
              </a:solidFill>
            </a:endParaRPr>
          </a:p>
        </p:txBody>
      </p:sp>
    </p:spTree>
    <p:extLst>
      <p:ext uri="{BB962C8B-B14F-4D97-AF65-F5344CB8AC3E}">
        <p14:creationId xmlns:p14="http://schemas.microsoft.com/office/powerpoint/2010/main" val="2397570566"/>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 TEST “SPPI”</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Les cash flows </a:t>
            </a:r>
            <a:r>
              <a:rPr lang="en-GB" dirty="0" err="1" smtClean="0"/>
              <a:t>attendus</a:t>
            </a:r>
            <a:r>
              <a:rPr lang="en-GB" dirty="0" smtClean="0"/>
              <a:t> </a:t>
            </a:r>
            <a:r>
              <a:rPr lang="en-GB" dirty="0" err="1" smtClean="0"/>
              <a:t>sont</a:t>
            </a:r>
            <a:r>
              <a:rPr lang="en-GB" dirty="0" smtClean="0"/>
              <a:t> </a:t>
            </a:r>
            <a:r>
              <a:rPr lang="en-GB" dirty="0" err="1" smtClean="0"/>
              <a:t>conformes</a:t>
            </a:r>
            <a:r>
              <a:rPr lang="en-GB" dirty="0" smtClean="0"/>
              <a:t> a un </a:t>
            </a:r>
            <a:r>
              <a:rPr lang="en-GB" dirty="0" err="1" smtClean="0"/>
              <a:t>modèle</a:t>
            </a:r>
            <a:r>
              <a:rPr lang="en-GB" dirty="0" smtClean="0"/>
              <a:t> de </a:t>
            </a:r>
            <a:r>
              <a:rPr lang="en-GB" dirty="0" err="1" smtClean="0"/>
              <a:t>pret</a:t>
            </a:r>
            <a:r>
              <a:rPr lang="en-GB" dirty="0" smtClean="0"/>
              <a:t> </a:t>
            </a:r>
            <a:r>
              <a:rPr lang="en-GB" dirty="0" err="1" smtClean="0"/>
              <a:t>classique</a:t>
            </a:r>
            <a:r>
              <a:rPr lang="en-GB" dirty="0" smtClean="0"/>
              <a:t> (instruments simples)</a:t>
            </a:r>
          </a:p>
          <a:p>
            <a:r>
              <a:rPr lang="en-GB" dirty="0" err="1" smtClean="0"/>
              <a:t>L’intéret</a:t>
            </a:r>
            <a:r>
              <a:rPr lang="en-GB" dirty="0" smtClean="0"/>
              <a:t> </a:t>
            </a:r>
            <a:r>
              <a:rPr lang="en-GB" dirty="0" err="1" smtClean="0"/>
              <a:t>convenu</a:t>
            </a:r>
            <a:r>
              <a:rPr lang="en-GB" dirty="0" smtClean="0"/>
              <a:t> </a:t>
            </a:r>
            <a:r>
              <a:rPr lang="en-GB" dirty="0" err="1" smtClean="0"/>
              <a:t>rémunère</a:t>
            </a:r>
            <a:r>
              <a:rPr lang="en-GB" dirty="0" smtClean="0"/>
              <a:t> </a:t>
            </a:r>
            <a:r>
              <a:rPr lang="en-GB" dirty="0" err="1" smtClean="0"/>
              <a:t>uniquement</a:t>
            </a:r>
            <a:r>
              <a:rPr lang="en-GB" dirty="0" smtClean="0"/>
              <a:t>:</a:t>
            </a:r>
          </a:p>
          <a:p>
            <a:pPr lvl="1"/>
            <a:r>
              <a:rPr lang="en-GB" dirty="0" smtClean="0"/>
              <a:t>La </a:t>
            </a:r>
            <a:r>
              <a:rPr lang="en-GB" dirty="0" err="1" smtClean="0"/>
              <a:t>valeur</a:t>
            </a:r>
            <a:r>
              <a:rPr lang="en-GB" dirty="0" smtClean="0"/>
              <a:t>-temps de </a:t>
            </a:r>
            <a:r>
              <a:rPr lang="en-GB" dirty="0" err="1" smtClean="0"/>
              <a:t>l’argent</a:t>
            </a:r>
            <a:r>
              <a:rPr lang="en-GB" dirty="0" smtClean="0"/>
              <a:t> et le </a:t>
            </a:r>
            <a:r>
              <a:rPr lang="en-GB" dirty="0" err="1" smtClean="0"/>
              <a:t>risque</a:t>
            </a:r>
            <a:r>
              <a:rPr lang="en-GB" dirty="0" smtClean="0"/>
              <a:t> de </a:t>
            </a:r>
            <a:r>
              <a:rPr lang="en-GB" dirty="0" err="1" smtClean="0"/>
              <a:t>défaut</a:t>
            </a:r>
            <a:r>
              <a:rPr lang="en-GB" dirty="0" smtClean="0"/>
              <a:t> du </a:t>
            </a:r>
            <a:r>
              <a:rPr lang="en-GB" dirty="0" err="1" smtClean="0"/>
              <a:t>débiteur</a:t>
            </a:r>
            <a:endParaRPr lang="en-GB" dirty="0" smtClean="0"/>
          </a:p>
          <a:p>
            <a:pPr lvl="1"/>
            <a:r>
              <a:rPr lang="en-GB" dirty="0" smtClean="0"/>
              <a:t>Des </a:t>
            </a:r>
            <a:r>
              <a:rPr lang="en-GB" dirty="0" err="1" smtClean="0"/>
              <a:t>risques</a:t>
            </a:r>
            <a:r>
              <a:rPr lang="en-GB" dirty="0" smtClean="0"/>
              <a:t> </a:t>
            </a:r>
            <a:r>
              <a:rPr lang="en-GB" dirty="0" err="1" smtClean="0"/>
              <a:t>bancaires</a:t>
            </a:r>
            <a:r>
              <a:rPr lang="en-GB" dirty="0" smtClean="0"/>
              <a:t> </a:t>
            </a:r>
            <a:r>
              <a:rPr lang="en-GB" dirty="0" err="1" smtClean="0"/>
              <a:t>classiques</a:t>
            </a:r>
            <a:r>
              <a:rPr lang="en-GB" dirty="0" smtClean="0"/>
              <a:t> (par </a:t>
            </a:r>
            <a:r>
              <a:rPr lang="en-GB" dirty="0" err="1" smtClean="0"/>
              <a:t>exemple</a:t>
            </a:r>
            <a:r>
              <a:rPr lang="en-GB" dirty="0" smtClean="0"/>
              <a:t>, </a:t>
            </a:r>
            <a:r>
              <a:rPr lang="en-GB" dirty="0" err="1" smtClean="0"/>
              <a:t>manque</a:t>
            </a:r>
            <a:r>
              <a:rPr lang="en-GB" dirty="0" smtClean="0"/>
              <a:t> de </a:t>
            </a:r>
            <a:r>
              <a:rPr lang="en-GB" dirty="0" err="1" smtClean="0"/>
              <a:t>liquidité</a:t>
            </a:r>
            <a:r>
              <a:rPr lang="en-GB" dirty="0" smtClean="0"/>
              <a:t> de </a:t>
            </a:r>
            <a:r>
              <a:rPr lang="en-GB" dirty="0" err="1" smtClean="0"/>
              <a:t>l’investissement</a:t>
            </a:r>
            <a:r>
              <a:rPr lang="en-GB" dirty="0" smtClean="0"/>
              <a:t>)</a:t>
            </a:r>
          </a:p>
          <a:p>
            <a:pPr lvl="1"/>
            <a:r>
              <a:rPr lang="en-GB" dirty="0" smtClean="0"/>
              <a:t>Les charges </a:t>
            </a:r>
            <a:r>
              <a:rPr lang="en-GB" dirty="0" err="1" smtClean="0"/>
              <a:t>associées</a:t>
            </a:r>
            <a:r>
              <a:rPr lang="en-GB" dirty="0" smtClean="0"/>
              <a:t> à la </a:t>
            </a:r>
            <a:r>
              <a:rPr lang="en-GB" dirty="0" err="1" smtClean="0"/>
              <a:t>gestion</a:t>
            </a:r>
            <a:r>
              <a:rPr lang="en-GB" dirty="0" smtClean="0"/>
              <a:t> du </a:t>
            </a:r>
            <a:r>
              <a:rPr lang="en-GB" dirty="0" err="1" smtClean="0"/>
              <a:t>portefeuille</a:t>
            </a:r>
            <a:r>
              <a:rPr lang="en-GB" dirty="0" smtClean="0"/>
              <a:t> (par </a:t>
            </a:r>
            <a:r>
              <a:rPr lang="en-GB" dirty="0" err="1" smtClean="0"/>
              <a:t>exemple</a:t>
            </a:r>
            <a:r>
              <a:rPr lang="en-GB" dirty="0" smtClean="0"/>
              <a:t>, </a:t>
            </a:r>
            <a:r>
              <a:rPr lang="en-GB" dirty="0" err="1" smtClean="0"/>
              <a:t>couts</a:t>
            </a:r>
            <a:r>
              <a:rPr lang="en-GB" dirty="0" smtClean="0"/>
              <a:t> </a:t>
            </a:r>
            <a:r>
              <a:rPr lang="en-GB" dirty="0" err="1" smtClean="0"/>
              <a:t>administratifs</a:t>
            </a:r>
            <a:r>
              <a:rPr lang="en-GB" dirty="0" smtClean="0"/>
              <a:t>)</a:t>
            </a:r>
          </a:p>
          <a:p>
            <a:pPr lvl="1"/>
            <a:r>
              <a:rPr lang="en-GB" dirty="0" err="1" smtClean="0"/>
              <a:t>Une</a:t>
            </a:r>
            <a:r>
              <a:rPr lang="en-GB" dirty="0" smtClean="0"/>
              <a:t> marge de profit</a:t>
            </a:r>
          </a:p>
          <a:p>
            <a:r>
              <a:rPr lang="en-GB" dirty="0" smtClean="0"/>
              <a:t>Le “principal” </a:t>
            </a:r>
            <a:r>
              <a:rPr lang="en-GB" dirty="0" err="1" smtClean="0"/>
              <a:t>est</a:t>
            </a:r>
            <a:r>
              <a:rPr lang="en-GB" dirty="0" smtClean="0"/>
              <a:t> </a:t>
            </a:r>
            <a:r>
              <a:rPr lang="en-GB" dirty="0" err="1" smtClean="0"/>
              <a:t>défini</a:t>
            </a:r>
            <a:r>
              <a:rPr lang="en-GB" dirty="0" smtClean="0"/>
              <a:t> </a:t>
            </a:r>
            <a:r>
              <a:rPr lang="en-GB" dirty="0" err="1" smtClean="0"/>
              <a:t>comme</a:t>
            </a:r>
            <a:r>
              <a:rPr lang="en-GB" dirty="0" smtClean="0"/>
              <a:t> la </a:t>
            </a:r>
            <a:r>
              <a:rPr lang="en-GB" dirty="0" err="1" smtClean="0"/>
              <a:t>juste</a:t>
            </a:r>
            <a:r>
              <a:rPr lang="en-GB" dirty="0" smtClean="0"/>
              <a:t> </a:t>
            </a:r>
            <a:r>
              <a:rPr lang="en-GB" dirty="0" err="1" smtClean="0"/>
              <a:t>valeur</a:t>
            </a:r>
            <a:r>
              <a:rPr lang="en-GB" dirty="0" smtClean="0"/>
              <a:t> de </a:t>
            </a:r>
            <a:r>
              <a:rPr lang="en-GB" dirty="0" err="1" smtClean="0"/>
              <a:t>l’instrument</a:t>
            </a:r>
            <a:r>
              <a:rPr lang="en-GB" dirty="0" smtClean="0"/>
              <a:t> financier à la date de première </a:t>
            </a:r>
            <a:r>
              <a:rPr lang="en-GB" dirty="0" err="1" smtClean="0"/>
              <a:t>comptabilisation</a:t>
            </a:r>
            <a:r>
              <a:rPr lang="en-GB" dirty="0" smtClean="0"/>
              <a:t> ( </a:t>
            </a:r>
            <a:r>
              <a:rPr lang="en-GB" dirty="0" err="1" smtClean="0"/>
              <a:t>ou</a:t>
            </a:r>
            <a:r>
              <a:rPr lang="en-GB" dirty="0" smtClean="0"/>
              <a:t> la JV du </a:t>
            </a:r>
            <a:r>
              <a:rPr lang="en-GB" dirty="0" err="1" smtClean="0"/>
              <a:t>montant</a:t>
            </a:r>
            <a:r>
              <a:rPr lang="en-GB" dirty="0" smtClean="0"/>
              <a:t> </a:t>
            </a:r>
            <a:r>
              <a:rPr lang="en-GB" dirty="0" err="1" smtClean="0"/>
              <a:t>contractuel</a:t>
            </a:r>
            <a:r>
              <a:rPr lang="en-GB" dirty="0" smtClean="0"/>
              <a:t> </a:t>
            </a:r>
            <a:r>
              <a:rPr lang="en-GB" dirty="0" err="1" smtClean="0"/>
              <a:t>transféré</a:t>
            </a:r>
            <a:r>
              <a:rPr lang="en-GB" dirty="0" smtClean="0"/>
              <a:t> par le </a:t>
            </a:r>
            <a:r>
              <a:rPr lang="en-GB" dirty="0" err="1" smtClean="0"/>
              <a:t>détenteur</a:t>
            </a:r>
            <a:r>
              <a:rPr lang="en-GB" dirty="0" smtClean="0"/>
              <a:t> de </a:t>
            </a:r>
            <a:r>
              <a:rPr lang="en-GB" dirty="0" err="1" smtClean="0"/>
              <a:t>l’instrument</a:t>
            </a:r>
            <a:r>
              <a:rPr lang="en-GB" dirty="0" smtClean="0"/>
              <a:t>); </a:t>
            </a:r>
            <a:r>
              <a:rPr lang="en-GB" dirty="0" err="1" smtClean="0"/>
              <a:t>comme</a:t>
            </a:r>
            <a:r>
              <a:rPr lang="en-GB" dirty="0" smtClean="0"/>
              <a:t> </a:t>
            </a:r>
            <a:r>
              <a:rPr lang="en-GB" dirty="0" err="1" smtClean="0"/>
              <a:t>dans</a:t>
            </a:r>
            <a:r>
              <a:rPr lang="en-GB" dirty="0" smtClean="0"/>
              <a:t> IAS 39</a:t>
            </a:r>
          </a:p>
          <a:p>
            <a:r>
              <a:rPr lang="en-GB" dirty="0" smtClean="0"/>
              <a:t>L’IASB a </a:t>
            </a:r>
            <a:r>
              <a:rPr lang="en-GB" dirty="0" err="1" smtClean="0"/>
              <a:t>consenti</a:t>
            </a:r>
            <a:r>
              <a:rPr lang="en-GB" dirty="0" smtClean="0"/>
              <a:t> </a:t>
            </a:r>
            <a:r>
              <a:rPr lang="en-GB" dirty="0" err="1" smtClean="0"/>
              <a:t>une</a:t>
            </a:r>
            <a:r>
              <a:rPr lang="en-GB" dirty="0" smtClean="0"/>
              <a:t> exception pour les </a:t>
            </a:r>
            <a:r>
              <a:rPr lang="en-GB" dirty="0" err="1" smtClean="0"/>
              <a:t>taux</a:t>
            </a:r>
            <a:r>
              <a:rPr lang="en-GB" dirty="0" smtClean="0"/>
              <a:t> </a:t>
            </a:r>
            <a:r>
              <a:rPr lang="en-GB" dirty="0" err="1" smtClean="0"/>
              <a:t>d’interet</a:t>
            </a:r>
            <a:r>
              <a:rPr lang="en-GB" dirty="0" smtClean="0"/>
              <a:t> </a:t>
            </a:r>
            <a:r>
              <a:rPr lang="en-GB" dirty="0" err="1" smtClean="0"/>
              <a:t>réglementés</a:t>
            </a:r>
            <a:r>
              <a:rPr lang="en-GB" dirty="0" smtClean="0"/>
              <a:t> par </a:t>
            </a:r>
            <a:r>
              <a:rPr lang="en-GB" dirty="0" err="1" smtClean="0"/>
              <a:t>une</a:t>
            </a:r>
            <a:r>
              <a:rPr lang="en-GB" dirty="0" smtClean="0"/>
              <a:t> </a:t>
            </a:r>
            <a:r>
              <a:rPr lang="en-GB" dirty="0" err="1" smtClean="0"/>
              <a:t>autorité</a:t>
            </a:r>
            <a:r>
              <a:rPr lang="en-GB" dirty="0" smtClean="0"/>
              <a:t> administrative (</a:t>
            </a:r>
            <a:r>
              <a:rPr lang="en-GB" dirty="0" err="1" smtClean="0"/>
              <a:t>dès</a:t>
            </a:r>
            <a:r>
              <a:rPr lang="en-GB" dirty="0" smtClean="0"/>
              <a:t> </a:t>
            </a:r>
            <a:r>
              <a:rPr lang="en-GB" dirty="0" err="1" smtClean="0"/>
              <a:t>lors</a:t>
            </a:r>
            <a:r>
              <a:rPr lang="en-GB" dirty="0" smtClean="0"/>
              <a:t> que le </a:t>
            </a:r>
            <a:r>
              <a:rPr lang="en-GB" dirty="0" err="1" smtClean="0"/>
              <a:t>taux</a:t>
            </a:r>
            <a:r>
              <a:rPr lang="en-GB" dirty="0" smtClean="0"/>
              <a:t> </a:t>
            </a:r>
            <a:r>
              <a:rPr lang="en-GB" dirty="0" err="1" smtClean="0"/>
              <a:t>administré</a:t>
            </a:r>
            <a:r>
              <a:rPr lang="en-GB" dirty="0" smtClean="0"/>
              <a:t> </a:t>
            </a:r>
            <a:r>
              <a:rPr lang="en-GB" dirty="0" err="1" smtClean="0"/>
              <a:t>n’expose</a:t>
            </a:r>
            <a:r>
              <a:rPr lang="en-GB" dirty="0" smtClean="0"/>
              <a:t> pas le </a:t>
            </a:r>
            <a:r>
              <a:rPr lang="en-GB" dirty="0" err="1" smtClean="0"/>
              <a:t>preteur</a:t>
            </a:r>
            <a:r>
              <a:rPr lang="en-GB" dirty="0" smtClean="0"/>
              <a:t> a des </a:t>
            </a:r>
            <a:r>
              <a:rPr lang="en-GB" dirty="0" err="1" smtClean="0"/>
              <a:t>risques</a:t>
            </a:r>
            <a:r>
              <a:rPr lang="en-GB" dirty="0" smtClean="0"/>
              <a:t> </a:t>
            </a:r>
            <a:r>
              <a:rPr lang="en-GB" dirty="0" err="1" smtClean="0"/>
              <a:t>ou</a:t>
            </a:r>
            <a:r>
              <a:rPr lang="en-GB" dirty="0" smtClean="0"/>
              <a:t> </a:t>
            </a:r>
            <a:r>
              <a:rPr lang="en-GB" dirty="0" err="1" smtClean="0"/>
              <a:t>une</a:t>
            </a:r>
            <a:r>
              <a:rPr lang="en-GB" dirty="0" smtClean="0"/>
              <a:t> </a:t>
            </a:r>
            <a:r>
              <a:rPr lang="en-GB" dirty="0" err="1" smtClean="0"/>
              <a:t>volatilité</a:t>
            </a:r>
            <a:r>
              <a:rPr lang="en-GB" dirty="0" smtClean="0"/>
              <a:t> non </a:t>
            </a:r>
            <a:r>
              <a:rPr lang="en-GB" dirty="0" err="1" smtClean="0"/>
              <a:t>conformes</a:t>
            </a:r>
            <a:r>
              <a:rPr lang="en-GB" dirty="0" smtClean="0"/>
              <a:t> à un </a:t>
            </a:r>
            <a:r>
              <a:rPr lang="en-GB" dirty="0" err="1" smtClean="0"/>
              <a:t>modèle</a:t>
            </a:r>
            <a:r>
              <a:rPr lang="en-GB" dirty="0" smtClean="0"/>
              <a:t> de </a:t>
            </a:r>
            <a:r>
              <a:rPr lang="en-GB" dirty="0" err="1" smtClean="0"/>
              <a:t>financement</a:t>
            </a:r>
            <a:r>
              <a:rPr lang="en-GB" dirty="0" smtClean="0"/>
              <a:t> </a:t>
            </a:r>
            <a:r>
              <a:rPr lang="en-GB" dirty="0" err="1" smtClean="0"/>
              <a:t>basique</a:t>
            </a:r>
            <a:r>
              <a:rPr lang="en-GB" dirty="0" smtClean="0"/>
              <a:t>)</a:t>
            </a:r>
            <a:endParaRPr lang="en-GB" dirty="0"/>
          </a:p>
        </p:txBody>
      </p:sp>
      <p:sp>
        <p:nvSpPr>
          <p:cNvPr id="4" name="Footer Placeholder 3"/>
          <p:cNvSpPr>
            <a:spLocks noGrp="1"/>
          </p:cNvSpPr>
          <p:nvPr>
            <p:ph type="ftr" sz="quarter" idx="11"/>
          </p:nvPr>
        </p:nvSpPr>
        <p:spPr/>
        <p:txBody>
          <a:bodyPr/>
          <a:lstStyle/>
          <a:p>
            <a:endParaRPr lang="en-US" dirty="0">
              <a:solidFill>
                <a:srgbClr val="903163"/>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smtClean="0">
                <a:solidFill>
                  <a:srgbClr val="903163"/>
                </a:solidFill>
              </a:rPr>
              <a:pPr/>
              <a:t>15</a:t>
            </a:fld>
            <a:endParaRPr lang="en-US" dirty="0">
              <a:solidFill>
                <a:srgbClr val="903163"/>
              </a:solidFill>
            </a:endParaRPr>
          </a:p>
        </p:txBody>
      </p:sp>
    </p:spTree>
    <p:extLst>
      <p:ext uri="{BB962C8B-B14F-4D97-AF65-F5344CB8AC3E}">
        <p14:creationId xmlns:p14="http://schemas.microsoft.com/office/powerpoint/2010/main" val="2007837131"/>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MODELES ALTERNATIFS DE CLASSEMENT</a:t>
            </a:r>
            <a:endParaRPr lang="en-GB" dirty="0"/>
          </a:p>
        </p:txBody>
      </p:sp>
      <p:sp>
        <p:nvSpPr>
          <p:cNvPr id="3" name="Content Placeholder 2"/>
          <p:cNvSpPr>
            <a:spLocks noGrp="1"/>
          </p:cNvSpPr>
          <p:nvPr>
            <p:ph idx="1"/>
          </p:nvPr>
        </p:nvSpPr>
        <p:spPr/>
        <p:txBody>
          <a:bodyPr/>
          <a:lstStyle/>
          <a:p>
            <a:r>
              <a:rPr lang="en-GB" dirty="0" smtClean="0"/>
              <a:t>OPTION JUSTE VALEUR POUR INSTRUMENTS ELIGIBLES AU COUT AMORTI</a:t>
            </a:r>
          </a:p>
          <a:p>
            <a:pPr lvl="1"/>
            <a:r>
              <a:rPr lang="en-GB" dirty="0" smtClean="0"/>
              <a:t>Pour </a:t>
            </a:r>
            <a:r>
              <a:rPr lang="en-GB" dirty="0" err="1" smtClean="0"/>
              <a:t>résoudre</a:t>
            </a:r>
            <a:r>
              <a:rPr lang="en-GB" dirty="0" smtClean="0"/>
              <a:t> le </a:t>
            </a:r>
            <a:r>
              <a:rPr lang="en-GB" dirty="0" err="1" smtClean="0"/>
              <a:t>probleme</a:t>
            </a:r>
            <a:r>
              <a:rPr lang="en-GB" dirty="0" smtClean="0"/>
              <a:t> de “</a:t>
            </a:r>
            <a:r>
              <a:rPr lang="en-GB" dirty="0" err="1" smtClean="0"/>
              <a:t>l’accounting</a:t>
            </a:r>
            <a:r>
              <a:rPr lang="en-GB" dirty="0" smtClean="0"/>
              <a:t> mismatch” </a:t>
            </a:r>
            <a:r>
              <a:rPr lang="en-GB" dirty="0" err="1" smtClean="0"/>
              <a:t>quand</a:t>
            </a:r>
            <a:r>
              <a:rPr lang="en-GB" dirty="0" smtClean="0"/>
              <a:t> le </a:t>
            </a:r>
            <a:r>
              <a:rPr lang="en-GB" dirty="0" err="1" smtClean="0"/>
              <a:t>passif</a:t>
            </a:r>
            <a:r>
              <a:rPr lang="en-GB" dirty="0" smtClean="0"/>
              <a:t> </a:t>
            </a:r>
            <a:r>
              <a:rPr lang="en-GB" dirty="0" err="1" smtClean="0"/>
              <a:t>associé</a:t>
            </a:r>
            <a:r>
              <a:rPr lang="en-GB" dirty="0" smtClean="0"/>
              <a:t> </a:t>
            </a:r>
            <a:r>
              <a:rPr lang="en-GB" dirty="0" err="1" smtClean="0"/>
              <a:t>est</a:t>
            </a:r>
            <a:r>
              <a:rPr lang="en-GB" dirty="0" smtClean="0"/>
              <a:t> </a:t>
            </a:r>
            <a:r>
              <a:rPr lang="en-GB" dirty="0" err="1" smtClean="0"/>
              <a:t>évalué</a:t>
            </a:r>
            <a:r>
              <a:rPr lang="en-GB" dirty="0" smtClean="0"/>
              <a:t> </a:t>
            </a:r>
            <a:r>
              <a:rPr lang="en-GB" dirty="0" err="1" smtClean="0"/>
              <a:t>en</a:t>
            </a:r>
            <a:r>
              <a:rPr lang="en-GB" dirty="0" smtClean="0"/>
              <a:t> JV par </a:t>
            </a:r>
            <a:r>
              <a:rPr lang="en-GB" dirty="0" err="1" smtClean="0"/>
              <a:t>compte</a:t>
            </a:r>
            <a:r>
              <a:rPr lang="en-GB" dirty="0" smtClean="0"/>
              <a:t> de </a:t>
            </a:r>
            <a:r>
              <a:rPr lang="en-GB" dirty="0" err="1" smtClean="0"/>
              <a:t>résultats</a:t>
            </a:r>
            <a:endParaRPr lang="en-GB" dirty="0" smtClean="0"/>
          </a:p>
          <a:p>
            <a:r>
              <a:rPr lang="en-GB" dirty="0" smtClean="0"/>
              <a:t>OPTION JV PAR OCI POUR CERTAINS INSTRUMENTS DE CAPITAUX PROPRES QUI NE SONT PAS DETENUS DANS UNE OPTIQUE DE DETENTION A COURT TERME (trading) </a:t>
            </a:r>
          </a:p>
          <a:p>
            <a:pPr lvl="1"/>
            <a:r>
              <a:rPr lang="en-GB" dirty="0" err="1" smtClean="0"/>
              <a:t>Dividendes</a:t>
            </a:r>
            <a:r>
              <a:rPr lang="en-GB" dirty="0" smtClean="0"/>
              <a:t> </a:t>
            </a:r>
            <a:r>
              <a:rPr lang="en-GB" dirty="0" err="1" smtClean="0"/>
              <a:t>perçus</a:t>
            </a:r>
            <a:r>
              <a:rPr lang="en-GB" dirty="0" smtClean="0"/>
              <a:t> </a:t>
            </a:r>
            <a:r>
              <a:rPr lang="en-GB" dirty="0" err="1" smtClean="0"/>
              <a:t>enregistrés</a:t>
            </a:r>
            <a:r>
              <a:rPr lang="en-GB" dirty="0" smtClean="0"/>
              <a:t> au </a:t>
            </a:r>
            <a:r>
              <a:rPr lang="en-GB" dirty="0" err="1" smtClean="0"/>
              <a:t>compte</a:t>
            </a:r>
            <a:r>
              <a:rPr lang="en-GB" dirty="0" smtClean="0"/>
              <a:t> de </a:t>
            </a:r>
            <a:r>
              <a:rPr lang="en-GB" dirty="0" err="1" smtClean="0"/>
              <a:t>résultats</a:t>
            </a:r>
            <a:endParaRPr lang="en-GB" dirty="0" smtClean="0"/>
          </a:p>
          <a:p>
            <a:pPr lvl="1"/>
            <a:r>
              <a:rPr lang="en-GB" dirty="0" smtClean="0"/>
              <a:t>Pas de </a:t>
            </a:r>
            <a:r>
              <a:rPr lang="en-GB" dirty="0" err="1" smtClean="0"/>
              <a:t>recyclage</a:t>
            </a:r>
            <a:r>
              <a:rPr lang="en-GB" dirty="0" smtClean="0"/>
              <a:t> de </a:t>
            </a:r>
            <a:r>
              <a:rPr lang="en-GB" dirty="0" err="1" smtClean="0"/>
              <a:t>l’OCI</a:t>
            </a:r>
            <a:r>
              <a:rPr lang="en-GB" dirty="0" smtClean="0"/>
              <a:t> </a:t>
            </a:r>
            <a:r>
              <a:rPr lang="en-GB" dirty="0" err="1" smtClean="0"/>
              <a:t>vers</a:t>
            </a:r>
            <a:r>
              <a:rPr lang="en-GB" dirty="0" smtClean="0"/>
              <a:t> le </a:t>
            </a:r>
            <a:r>
              <a:rPr lang="en-GB" dirty="0" err="1" smtClean="0"/>
              <a:t>compte</a:t>
            </a:r>
            <a:r>
              <a:rPr lang="en-GB" dirty="0" smtClean="0"/>
              <a:t> de </a:t>
            </a:r>
            <a:r>
              <a:rPr lang="en-GB" dirty="0" err="1" smtClean="0"/>
              <a:t>résultats</a:t>
            </a:r>
            <a:r>
              <a:rPr lang="en-GB" dirty="0" smtClean="0"/>
              <a:t> </a:t>
            </a:r>
            <a:r>
              <a:rPr lang="en-GB" dirty="0" err="1" smtClean="0"/>
              <a:t>lors</a:t>
            </a:r>
            <a:r>
              <a:rPr lang="en-GB" dirty="0" smtClean="0"/>
              <a:t> de la realisation de la plus </a:t>
            </a:r>
            <a:r>
              <a:rPr lang="en-GB" dirty="0" err="1" smtClean="0"/>
              <a:t>ou</a:t>
            </a:r>
            <a:r>
              <a:rPr lang="en-GB" dirty="0" smtClean="0"/>
              <a:t> </a:t>
            </a:r>
            <a:r>
              <a:rPr lang="en-GB" dirty="0" err="1" smtClean="0"/>
              <a:t>moins</a:t>
            </a:r>
            <a:r>
              <a:rPr lang="en-GB" dirty="0" smtClean="0"/>
              <a:t> value </a:t>
            </a:r>
            <a:r>
              <a:rPr lang="en-GB" dirty="0" err="1" smtClean="0"/>
              <a:t>accumulée</a:t>
            </a:r>
            <a:endParaRPr lang="en-GB" dirty="0" smtClean="0"/>
          </a:p>
          <a:p>
            <a:pPr lvl="1"/>
            <a:r>
              <a:rPr lang="en-GB" dirty="0" smtClean="0"/>
              <a:t>Pas de </a:t>
            </a:r>
            <a:r>
              <a:rPr lang="en-GB" dirty="0" err="1" smtClean="0"/>
              <a:t>nécessité</a:t>
            </a:r>
            <a:r>
              <a:rPr lang="en-GB" dirty="0" smtClean="0"/>
              <a:t> de </a:t>
            </a:r>
            <a:r>
              <a:rPr lang="en-GB" dirty="0" err="1" smtClean="0"/>
              <a:t>mettre</a:t>
            </a:r>
            <a:r>
              <a:rPr lang="en-GB" dirty="0" smtClean="0"/>
              <a:t> </a:t>
            </a:r>
            <a:r>
              <a:rPr lang="en-GB" dirty="0" err="1" smtClean="0"/>
              <a:t>en</a:t>
            </a:r>
            <a:r>
              <a:rPr lang="en-GB" dirty="0" smtClean="0"/>
              <a:t> oeuvre un impairment test</a:t>
            </a:r>
          </a:p>
          <a:p>
            <a:pPr lvl="1"/>
            <a:r>
              <a:rPr lang="en-GB" dirty="0" err="1" smtClean="0"/>
              <a:t>Choix</a:t>
            </a:r>
            <a:r>
              <a:rPr lang="en-GB" dirty="0" smtClean="0"/>
              <a:t> </a:t>
            </a:r>
            <a:r>
              <a:rPr lang="en-GB" dirty="0" err="1" smtClean="0"/>
              <a:t>d’appliquer</a:t>
            </a:r>
            <a:r>
              <a:rPr lang="en-GB" dirty="0" smtClean="0"/>
              <a:t> </a:t>
            </a:r>
            <a:r>
              <a:rPr lang="en-GB" dirty="0" err="1" smtClean="0"/>
              <a:t>cette</a:t>
            </a:r>
            <a:r>
              <a:rPr lang="en-GB" dirty="0" smtClean="0"/>
              <a:t> option instrument par instrument </a:t>
            </a:r>
            <a:endParaRPr lang="en-GB" dirty="0"/>
          </a:p>
        </p:txBody>
      </p:sp>
      <p:sp>
        <p:nvSpPr>
          <p:cNvPr id="4" name="Footer Placeholder 3"/>
          <p:cNvSpPr>
            <a:spLocks noGrp="1"/>
          </p:cNvSpPr>
          <p:nvPr>
            <p:ph type="ftr" sz="quarter" idx="11"/>
          </p:nvPr>
        </p:nvSpPr>
        <p:spPr/>
        <p:txBody>
          <a:bodyPr/>
          <a:lstStyle/>
          <a:p>
            <a:endParaRPr lang="en-US" dirty="0">
              <a:solidFill>
                <a:srgbClr val="903163"/>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smtClean="0">
                <a:solidFill>
                  <a:srgbClr val="903163"/>
                </a:solidFill>
              </a:rPr>
              <a:pPr/>
              <a:t>16</a:t>
            </a:fld>
            <a:endParaRPr lang="en-US" dirty="0">
              <a:solidFill>
                <a:srgbClr val="903163"/>
              </a:solidFill>
            </a:endParaRPr>
          </a:p>
        </p:txBody>
      </p:sp>
    </p:spTree>
    <p:extLst>
      <p:ext uri="{BB962C8B-B14F-4D97-AF65-F5344CB8AC3E}">
        <p14:creationId xmlns:p14="http://schemas.microsoft.com/office/powerpoint/2010/main" val="102351338"/>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TRAITEMENT DES DERIVES INCORPORES</a:t>
            </a:r>
            <a:endParaRPr lang="en-GB" dirty="0"/>
          </a:p>
        </p:txBody>
      </p:sp>
      <p:sp>
        <p:nvSpPr>
          <p:cNvPr id="3" name="Content Placeholder 2"/>
          <p:cNvSpPr>
            <a:spLocks noGrp="1"/>
          </p:cNvSpPr>
          <p:nvPr>
            <p:ph idx="1"/>
          </p:nvPr>
        </p:nvSpPr>
        <p:spPr/>
        <p:txBody>
          <a:bodyPr/>
          <a:lstStyle/>
          <a:p>
            <a:r>
              <a:rPr lang="en-GB" dirty="0" smtClean="0"/>
              <a:t>DERIVE INCORPORE DANS UN ACTIF FINANCIER</a:t>
            </a:r>
          </a:p>
          <a:p>
            <a:pPr lvl="1"/>
            <a:r>
              <a:rPr lang="en-GB" dirty="0" smtClean="0"/>
              <a:t>LE CONTRAT DANS SON ENTIER DOIT ETRE EXAMINE AU REGARD DU TEST SPPI ET DU MODE DE GESTION</a:t>
            </a:r>
          </a:p>
          <a:p>
            <a:pPr lvl="1"/>
            <a:r>
              <a:rPr lang="en-GB" dirty="0" smtClean="0"/>
              <a:t>LA SEPARATION D’UN DERIVE INCORPORE N’EST PLUS POSSIBLE</a:t>
            </a:r>
          </a:p>
          <a:p>
            <a:r>
              <a:rPr lang="en-GB" dirty="0" smtClean="0"/>
              <a:t>DERIVE INCORPORE DANS UN PASSIF </a:t>
            </a:r>
            <a:endParaRPr lang="en-GB" dirty="0"/>
          </a:p>
          <a:p>
            <a:pPr lvl="1"/>
            <a:r>
              <a:rPr lang="en-GB" dirty="0" smtClean="0"/>
              <a:t>SEPARATION DU DERIVE ATTACHE A UN PASSIF FINANCIER RESTE POSSIBLE (EXEMPLE OPTION SUR ACTION ATTACHEE A UNE OBLIGATION CONVERTIBLE)</a:t>
            </a:r>
          </a:p>
          <a:p>
            <a:pPr lvl="1"/>
            <a:r>
              <a:rPr lang="en-GB" dirty="0" smtClean="0"/>
              <a:t>SEPARATION OBLIGATOIRE DU DERIVE FINANCIER INCORPORE A UN CONTRAT NON FINANCIER </a:t>
            </a:r>
            <a:endParaRPr lang="en-GB" dirty="0"/>
          </a:p>
        </p:txBody>
      </p:sp>
      <p:sp>
        <p:nvSpPr>
          <p:cNvPr id="4" name="Footer Placeholder 3"/>
          <p:cNvSpPr>
            <a:spLocks noGrp="1"/>
          </p:cNvSpPr>
          <p:nvPr>
            <p:ph type="ftr" sz="quarter" idx="11"/>
          </p:nvPr>
        </p:nvSpPr>
        <p:spPr/>
        <p:txBody>
          <a:bodyPr/>
          <a:lstStyle/>
          <a:p>
            <a:endParaRPr lang="en-US" dirty="0">
              <a:solidFill>
                <a:srgbClr val="903163"/>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smtClean="0">
                <a:solidFill>
                  <a:srgbClr val="903163"/>
                </a:solidFill>
              </a:rPr>
              <a:pPr/>
              <a:t>17</a:t>
            </a:fld>
            <a:endParaRPr lang="en-US" dirty="0">
              <a:solidFill>
                <a:srgbClr val="903163"/>
              </a:solidFill>
            </a:endParaRPr>
          </a:p>
        </p:txBody>
      </p:sp>
    </p:spTree>
    <p:extLst>
      <p:ext uri="{BB962C8B-B14F-4D97-AF65-F5344CB8AC3E}">
        <p14:creationId xmlns:p14="http://schemas.microsoft.com/office/powerpoint/2010/main" val="2451420449"/>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 TRAITEMENT SELON IFRS 9 DU PROPRE RISQUE DE CREDIT DANS UN PASSIF FINANCIER A LA JUSTE VALEUR</a:t>
            </a:r>
            <a:endParaRPr lang="en-GB" dirty="0"/>
          </a:p>
        </p:txBody>
      </p:sp>
      <p:pic>
        <p:nvPicPr>
          <p:cNvPr id="6" name="Content Placeholder 5"/>
          <p:cNvPicPr>
            <a:picLocks noGrp="1" noChangeAspect="1"/>
          </p:cNvPicPr>
          <p:nvPr>
            <p:ph idx="1"/>
          </p:nvPr>
        </p:nvPicPr>
        <p:blipFill>
          <a:blip r:embed="rId2"/>
          <a:stretch>
            <a:fillRect/>
          </a:stretch>
        </p:blipFill>
        <p:spPr>
          <a:xfrm>
            <a:off x="2315369" y="1756364"/>
            <a:ext cx="6519539" cy="4513527"/>
          </a:xfrm>
          <a:prstGeom prst="rect">
            <a:avLst/>
          </a:prstGeom>
        </p:spPr>
      </p:pic>
      <p:sp>
        <p:nvSpPr>
          <p:cNvPr id="4" name="Footer Placeholder 3"/>
          <p:cNvSpPr>
            <a:spLocks noGrp="1"/>
          </p:cNvSpPr>
          <p:nvPr>
            <p:ph type="ftr" sz="quarter" idx="11"/>
          </p:nvPr>
        </p:nvSpPr>
        <p:spPr/>
        <p:txBody>
          <a:bodyPr/>
          <a:lstStyle/>
          <a:p>
            <a:r>
              <a:rPr lang="fr-FR" dirty="0" smtClean="0">
                <a:solidFill>
                  <a:srgbClr val="903163"/>
                </a:solidFill>
              </a:rPr>
              <a:t>Philippe </a:t>
            </a:r>
            <a:r>
              <a:rPr lang="fr-FR" dirty="0" err="1" smtClean="0">
                <a:solidFill>
                  <a:srgbClr val="903163"/>
                </a:solidFill>
              </a:rPr>
              <a:t>Danjou</a:t>
            </a:r>
            <a:r>
              <a:rPr lang="fr-FR" dirty="0" smtClean="0">
                <a:solidFill>
                  <a:srgbClr val="903163"/>
                </a:solidFill>
              </a:rPr>
              <a:t> - Table ronde IFRS, Bale &amp; </a:t>
            </a:r>
            <a:r>
              <a:rPr lang="fr-FR" dirty="0" err="1" smtClean="0">
                <a:solidFill>
                  <a:srgbClr val="903163"/>
                </a:solidFill>
              </a:rPr>
              <a:t>Solvency</a:t>
            </a:r>
            <a:r>
              <a:rPr lang="fr-FR" dirty="0" smtClean="0">
                <a:solidFill>
                  <a:srgbClr val="903163"/>
                </a:solidFill>
              </a:rPr>
              <a:t> du 2 </a:t>
            </a:r>
            <a:r>
              <a:rPr lang="fr-FR" dirty="0" err="1" smtClean="0">
                <a:solidFill>
                  <a:srgbClr val="903163"/>
                </a:solidFill>
              </a:rPr>
              <a:t>Decembre</a:t>
            </a:r>
            <a:r>
              <a:rPr lang="fr-FR" dirty="0" smtClean="0">
                <a:solidFill>
                  <a:srgbClr val="903163"/>
                </a:solidFill>
              </a:rPr>
              <a:t> 2016</a:t>
            </a:r>
            <a:endParaRPr lang="en-US" dirty="0">
              <a:solidFill>
                <a:srgbClr val="903163"/>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smtClean="0">
                <a:solidFill>
                  <a:srgbClr val="903163"/>
                </a:solidFill>
              </a:rPr>
              <a:pPr/>
              <a:t>18</a:t>
            </a:fld>
            <a:endParaRPr lang="en-US" dirty="0">
              <a:solidFill>
                <a:srgbClr val="903163"/>
              </a:solidFill>
            </a:endParaRPr>
          </a:p>
        </p:txBody>
      </p:sp>
    </p:spTree>
    <p:extLst>
      <p:ext uri="{BB962C8B-B14F-4D97-AF65-F5344CB8AC3E}">
        <p14:creationId xmlns:p14="http://schemas.microsoft.com/office/powerpoint/2010/main" val="2892673814"/>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Ifrs</a:t>
            </a:r>
            <a:r>
              <a:rPr lang="en-GB" dirty="0" smtClean="0"/>
              <a:t> 9 ET BILANS DES BANQUES</a:t>
            </a:r>
            <a:endParaRPr lang="en-GB" dirty="0"/>
          </a:p>
        </p:txBody>
      </p:sp>
      <p:sp>
        <p:nvSpPr>
          <p:cNvPr id="3" name="Content Placeholder 2"/>
          <p:cNvSpPr>
            <a:spLocks noGrp="1"/>
          </p:cNvSpPr>
          <p:nvPr>
            <p:ph idx="1"/>
          </p:nvPr>
        </p:nvSpPr>
        <p:spPr/>
        <p:txBody>
          <a:bodyPr/>
          <a:lstStyle/>
          <a:p>
            <a:endParaRPr lang="en-GB"/>
          </a:p>
        </p:txBody>
      </p:sp>
      <p:sp>
        <p:nvSpPr>
          <p:cNvPr id="4" name="Footer Placeholder 3"/>
          <p:cNvSpPr>
            <a:spLocks noGrp="1"/>
          </p:cNvSpPr>
          <p:nvPr>
            <p:ph type="ftr" sz="quarter" idx="11"/>
          </p:nvPr>
        </p:nvSpPr>
        <p:spPr/>
        <p:txBody>
          <a:bodyPr/>
          <a:lstStyle/>
          <a:p>
            <a:endParaRPr lang="en-US" dirty="0">
              <a:solidFill>
                <a:srgbClr val="903163"/>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smtClean="0">
                <a:solidFill>
                  <a:srgbClr val="903163"/>
                </a:solidFill>
              </a:rPr>
              <a:pPr/>
              <a:t>19</a:t>
            </a:fld>
            <a:endParaRPr lang="en-US" dirty="0">
              <a:solidFill>
                <a:srgbClr val="903163"/>
              </a:solidFill>
            </a:endParaRPr>
          </a:p>
        </p:txBody>
      </p:sp>
    </p:spTree>
    <p:extLst>
      <p:ext uri="{BB962C8B-B14F-4D97-AF65-F5344CB8AC3E}">
        <p14:creationId xmlns:p14="http://schemas.microsoft.com/office/powerpoint/2010/main" val="3571423088"/>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 quoi </a:t>
            </a:r>
            <a:r>
              <a:rPr lang="fr-FR" dirty="0" smtClean="0"/>
              <a:t>allons</a:t>
            </a:r>
            <a:r>
              <a:rPr lang="en-GB" dirty="0" smtClean="0"/>
              <a:t> nous </a:t>
            </a:r>
            <a:r>
              <a:rPr lang="en-GB" dirty="0" err="1" smtClean="0"/>
              <a:t>parler</a:t>
            </a:r>
            <a:r>
              <a:rPr lang="en-GB" dirty="0" smtClean="0"/>
              <a:t> ?</a:t>
            </a:r>
            <a:endParaRPr lang="en-GB" dirty="0"/>
          </a:p>
        </p:txBody>
      </p:sp>
      <p:sp>
        <p:nvSpPr>
          <p:cNvPr id="3" name="Content Placeholder 2"/>
          <p:cNvSpPr>
            <a:spLocks noGrp="1"/>
          </p:cNvSpPr>
          <p:nvPr>
            <p:ph idx="1"/>
          </p:nvPr>
        </p:nvSpPr>
        <p:spPr>
          <a:xfrm>
            <a:off x="581192" y="2180496"/>
            <a:ext cx="11190098" cy="3975605"/>
          </a:xfrm>
        </p:spPr>
        <p:txBody>
          <a:bodyPr>
            <a:normAutofit/>
          </a:bodyPr>
          <a:lstStyle/>
          <a:p>
            <a:r>
              <a:rPr lang="en-GB" dirty="0" smtClean="0"/>
              <a:t>Pas </a:t>
            </a:r>
            <a:r>
              <a:rPr lang="en-GB" dirty="0" err="1" smtClean="0"/>
              <a:t>d’évaluation</a:t>
            </a:r>
            <a:r>
              <a:rPr lang="en-GB" dirty="0" smtClean="0"/>
              <a:t> </a:t>
            </a:r>
            <a:r>
              <a:rPr lang="en-GB" dirty="0" err="1" smtClean="0"/>
              <a:t>financière</a:t>
            </a:r>
            <a:r>
              <a:rPr lang="en-GB" dirty="0" smtClean="0"/>
              <a:t> </a:t>
            </a:r>
            <a:r>
              <a:rPr lang="en-GB" dirty="0" smtClean="0"/>
              <a:t>en general, </a:t>
            </a:r>
            <a:r>
              <a:rPr lang="en-GB" dirty="0" err="1" smtClean="0"/>
              <a:t>mais</a:t>
            </a:r>
            <a:r>
              <a:rPr lang="en-GB" dirty="0" smtClean="0"/>
              <a:t> des modes de </a:t>
            </a:r>
            <a:r>
              <a:rPr lang="en-GB" dirty="0" err="1" smtClean="0"/>
              <a:t>comptabilisation</a:t>
            </a:r>
            <a:r>
              <a:rPr lang="en-GB" dirty="0" smtClean="0"/>
              <a:t> </a:t>
            </a:r>
            <a:r>
              <a:rPr lang="en-GB" dirty="0" err="1" smtClean="0"/>
              <a:t>selon</a:t>
            </a:r>
            <a:r>
              <a:rPr lang="en-GB" dirty="0" smtClean="0"/>
              <a:t> les IFRS</a:t>
            </a:r>
          </a:p>
          <a:p>
            <a:r>
              <a:rPr lang="en-GB" dirty="0" err="1" smtClean="0"/>
              <a:t>Donc</a:t>
            </a:r>
            <a:r>
              <a:rPr lang="en-GB" dirty="0" smtClean="0"/>
              <a:t>, des modes de </a:t>
            </a:r>
            <a:r>
              <a:rPr lang="en-GB" dirty="0" err="1" smtClean="0"/>
              <a:t>mesure</a:t>
            </a:r>
            <a:r>
              <a:rPr lang="en-GB" dirty="0" smtClean="0"/>
              <a:t> des </a:t>
            </a:r>
            <a:r>
              <a:rPr lang="en-GB" dirty="0" err="1" smtClean="0"/>
              <a:t>actifs</a:t>
            </a:r>
            <a:r>
              <a:rPr lang="en-GB" dirty="0" smtClean="0"/>
              <a:t> et des </a:t>
            </a:r>
            <a:r>
              <a:rPr lang="en-GB" dirty="0" err="1" smtClean="0"/>
              <a:t>passifs</a:t>
            </a:r>
            <a:r>
              <a:rPr lang="en-GB" dirty="0" smtClean="0"/>
              <a:t> </a:t>
            </a:r>
            <a:r>
              <a:rPr lang="en-GB" dirty="0" err="1" smtClean="0"/>
              <a:t>reconnus</a:t>
            </a:r>
            <a:r>
              <a:rPr lang="en-GB" dirty="0" smtClean="0"/>
              <a:t> </a:t>
            </a:r>
            <a:r>
              <a:rPr lang="en-GB" dirty="0" err="1" smtClean="0"/>
              <a:t>dans</a:t>
            </a:r>
            <a:r>
              <a:rPr lang="en-GB" dirty="0" smtClean="0"/>
              <a:t> les </a:t>
            </a:r>
            <a:r>
              <a:rPr lang="en-GB" dirty="0" err="1" smtClean="0"/>
              <a:t>comptes</a:t>
            </a:r>
            <a:r>
              <a:rPr lang="en-GB" dirty="0" smtClean="0"/>
              <a:t> </a:t>
            </a:r>
            <a:r>
              <a:rPr lang="en-GB" dirty="0" err="1" smtClean="0"/>
              <a:t>d’une</a:t>
            </a:r>
            <a:r>
              <a:rPr lang="en-GB" dirty="0" smtClean="0"/>
              <a:t> </a:t>
            </a:r>
            <a:r>
              <a:rPr lang="en-GB" dirty="0" err="1" smtClean="0"/>
              <a:t>entreprise</a:t>
            </a:r>
            <a:endParaRPr lang="en-GB" dirty="0" smtClean="0"/>
          </a:p>
          <a:p>
            <a:pPr marL="0" indent="0">
              <a:buNone/>
            </a:pPr>
            <a:r>
              <a:rPr lang="en-GB" b="1" dirty="0" smtClean="0"/>
              <a:t>“L’EVALUATION EST L’ACTION DE QUANTIFIER EN MONNAIE L’INFORMATION SUR LES ACTIFS, LES PASSIFS ET LES CAPITAUX PROPRES, LES PRODUIT ET LES CHARGES…. SELON UNE BASE D’EVALUATION DONNEE. UNE BASE D’EVALUATION EST UNE CARACTERISTIQUE DETERMINEE DE L’ELEMENT EVALUE”</a:t>
            </a:r>
          </a:p>
          <a:p>
            <a:r>
              <a:rPr lang="en-GB" dirty="0" err="1"/>
              <a:t>Parfois</a:t>
            </a:r>
            <a:r>
              <a:rPr lang="en-GB" dirty="0"/>
              <a:t> </a:t>
            </a:r>
            <a:r>
              <a:rPr lang="en-GB" dirty="0" err="1"/>
              <a:t>une</a:t>
            </a:r>
            <a:r>
              <a:rPr lang="en-GB" dirty="0"/>
              <a:t> </a:t>
            </a:r>
            <a:r>
              <a:rPr lang="en-GB" dirty="0" err="1" smtClean="0"/>
              <a:t>évaluation</a:t>
            </a:r>
            <a:r>
              <a:rPr lang="en-GB" dirty="0" smtClean="0"/>
              <a:t> </a:t>
            </a:r>
            <a:r>
              <a:rPr lang="en-GB" dirty="0" err="1" smtClean="0"/>
              <a:t>financière</a:t>
            </a:r>
            <a:r>
              <a:rPr lang="en-GB" dirty="0" smtClean="0"/>
              <a:t> </a:t>
            </a:r>
            <a:r>
              <a:rPr lang="en-GB" dirty="0" err="1"/>
              <a:t>est</a:t>
            </a:r>
            <a:r>
              <a:rPr lang="en-GB" dirty="0"/>
              <a:t> necessaire pour </a:t>
            </a:r>
            <a:r>
              <a:rPr lang="en-GB" dirty="0" err="1" smtClean="0"/>
              <a:t>l’établissement</a:t>
            </a:r>
            <a:r>
              <a:rPr lang="en-GB" dirty="0" smtClean="0"/>
              <a:t> </a:t>
            </a:r>
            <a:r>
              <a:rPr lang="en-GB" dirty="0"/>
              <a:t>des </a:t>
            </a:r>
            <a:r>
              <a:rPr lang="en-GB" dirty="0" err="1"/>
              <a:t>comptes</a:t>
            </a:r>
            <a:endParaRPr lang="en-GB" dirty="0"/>
          </a:p>
          <a:p>
            <a:pPr lvl="1"/>
            <a:r>
              <a:rPr lang="en-GB" dirty="0"/>
              <a:t>Evaluations a la </a:t>
            </a:r>
            <a:r>
              <a:rPr lang="en-GB" dirty="0" err="1"/>
              <a:t>juste</a:t>
            </a:r>
            <a:r>
              <a:rPr lang="en-GB" dirty="0"/>
              <a:t> </a:t>
            </a:r>
            <a:r>
              <a:rPr lang="en-GB" dirty="0" err="1" smtClean="0"/>
              <a:t>valeur</a:t>
            </a:r>
            <a:r>
              <a:rPr lang="en-GB" dirty="0" smtClean="0"/>
              <a:t> ;  </a:t>
            </a:r>
            <a:r>
              <a:rPr lang="en-GB" dirty="0" smtClean="0"/>
              <a:t>actualisations </a:t>
            </a:r>
            <a:r>
              <a:rPr lang="en-GB" dirty="0" err="1" smtClean="0"/>
              <a:t>dans</a:t>
            </a:r>
            <a:r>
              <a:rPr lang="en-GB" dirty="0" smtClean="0"/>
              <a:t> des </a:t>
            </a:r>
            <a:r>
              <a:rPr lang="en-GB" dirty="0" err="1" smtClean="0"/>
              <a:t>cas</a:t>
            </a:r>
            <a:r>
              <a:rPr lang="en-GB" dirty="0" smtClean="0"/>
              <a:t> complexes</a:t>
            </a:r>
            <a:endParaRPr lang="en-GB" dirty="0"/>
          </a:p>
          <a:p>
            <a:pPr lvl="1"/>
            <a:r>
              <a:rPr lang="en-GB" dirty="0"/>
              <a:t>Evaluations au plus bas du </a:t>
            </a:r>
            <a:r>
              <a:rPr lang="en-GB" dirty="0" err="1"/>
              <a:t>cout</a:t>
            </a:r>
            <a:r>
              <a:rPr lang="en-GB" dirty="0"/>
              <a:t> </a:t>
            </a:r>
            <a:r>
              <a:rPr lang="en-GB" dirty="0" err="1"/>
              <a:t>historique</a:t>
            </a:r>
            <a:r>
              <a:rPr lang="en-GB" dirty="0"/>
              <a:t> </a:t>
            </a:r>
            <a:r>
              <a:rPr lang="en-GB" dirty="0" err="1"/>
              <a:t>ou</a:t>
            </a:r>
            <a:r>
              <a:rPr lang="en-GB" dirty="0"/>
              <a:t> de la </a:t>
            </a:r>
            <a:r>
              <a:rPr lang="en-GB" dirty="0" err="1"/>
              <a:t>valeur</a:t>
            </a:r>
            <a:r>
              <a:rPr lang="en-GB" dirty="0"/>
              <a:t> </a:t>
            </a:r>
            <a:r>
              <a:rPr lang="en-GB" dirty="0" smtClean="0"/>
              <a:t>realisable</a:t>
            </a:r>
          </a:p>
          <a:p>
            <a:r>
              <a:rPr lang="en-GB" dirty="0" smtClean="0"/>
              <a:t>Il </a:t>
            </a:r>
            <a:r>
              <a:rPr lang="en-GB" dirty="0" err="1" smtClean="0"/>
              <a:t>convient</a:t>
            </a:r>
            <a:r>
              <a:rPr lang="en-GB" dirty="0" smtClean="0"/>
              <a:t> de </a:t>
            </a:r>
            <a:r>
              <a:rPr lang="en-GB" dirty="0" err="1" smtClean="0"/>
              <a:t>bien</a:t>
            </a:r>
            <a:r>
              <a:rPr lang="en-GB" dirty="0" smtClean="0"/>
              <a:t> </a:t>
            </a:r>
            <a:r>
              <a:rPr lang="en-GB" dirty="0" err="1" smtClean="0"/>
              <a:t>distinguer</a:t>
            </a:r>
            <a:r>
              <a:rPr lang="en-GB" dirty="0" smtClean="0"/>
              <a:t> </a:t>
            </a:r>
            <a:r>
              <a:rPr lang="en-GB" b="1" dirty="0" err="1" smtClean="0"/>
              <a:t>methode</a:t>
            </a:r>
            <a:r>
              <a:rPr lang="en-GB" dirty="0" smtClean="0"/>
              <a:t> </a:t>
            </a:r>
            <a:r>
              <a:rPr lang="en-GB" dirty="0" err="1" smtClean="0"/>
              <a:t>d’evaluation</a:t>
            </a:r>
            <a:r>
              <a:rPr lang="en-GB" dirty="0" smtClean="0"/>
              <a:t> et </a:t>
            </a:r>
            <a:r>
              <a:rPr lang="en-GB" b="1" dirty="0" smtClean="0"/>
              <a:t>technique </a:t>
            </a:r>
            <a:r>
              <a:rPr lang="en-GB" dirty="0" err="1" smtClean="0"/>
              <a:t>d’evaluation</a:t>
            </a:r>
            <a:r>
              <a:rPr lang="en-GB" dirty="0" smtClean="0"/>
              <a:t> . Je </a:t>
            </a:r>
            <a:r>
              <a:rPr lang="en-GB" dirty="0" err="1" smtClean="0"/>
              <a:t>n’aborderai</a:t>
            </a:r>
            <a:r>
              <a:rPr lang="en-GB" dirty="0" smtClean="0"/>
              <a:t> pas les techniques</a:t>
            </a:r>
          </a:p>
          <a:p>
            <a:r>
              <a:rPr lang="en-GB" dirty="0" smtClean="0"/>
              <a:t>FOCUS SUR INSTRUMENTS FINANCIERS ET IFRS 9</a:t>
            </a:r>
            <a:endParaRPr lang="en-GB" dirty="0"/>
          </a:p>
        </p:txBody>
      </p:sp>
      <p:sp>
        <p:nvSpPr>
          <p:cNvPr id="4" name="Footer Placeholder 3"/>
          <p:cNvSpPr>
            <a:spLocks noGrp="1"/>
          </p:cNvSpPr>
          <p:nvPr>
            <p:ph type="ftr" sz="quarter" idx="11"/>
          </p:nvPr>
        </p:nvSpPr>
        <p:spPr/>
        <p:txBody>
          <a:bodyPr/>
          <a:lstStyle/>
          <a:p>
            <a:r>
              <a:rPr lang="en-GB" smtClean="0"/>
              <a:t>10/01/2017 academie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2245571678"/>
      </p:ext>
    </p:extLst>
  </p:cSld>
  <p:clrMapOvr>
    <a:masterClrMapping/>
  </p:clrMapOvr>
  <p:transition spd="med">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2604" y="567002"/>
            <a:ext cx="11029616" cy="1013800"/>
          </a:xfrm>
        </p:spPr>
        <p:txBody>
          <a:bodyPr/>
          <a:lstStyle/>
          <a:p>
            <a:r>
              <a:rPr lang="en-GB" sz="2400" dirty="0" err="1"/>
              <a:t>Cout</a:t>
            </a:r>
            <a:r>
              <a:rPr lang="en-GB" sz="2400" dirty="0"/>
              <a:t> </a:t>
            </a:r>
            <a:r>
              <a:rPr lang="en-GB" sz="2400" dirty="0" err="1"/>
              <a:t>historique</a:t>
            </a:r>
            <a:r>
              <a:rPr lang="en-GB" sz="2400" dirty="0"/>
              <a:t> et </a:t>
            </a:r>
            <a:r>
              <a:rPr lang="en-GB" sz="2400" dirty="0" err="1"/>
              <a:t>juste</a:t>
            </a:r>
            <a:r>
              <a:rPr lang="en-GB" sz="2400" dirty="0"/>
              <a:t> </a:t>
            </a:r>
            <a:r>
              <a:rPr lang="en-GB" sz="2400" dirty="0" err="1"/>
              <a:t>valeur</a:t>
            </a:r>
            <a:r>
              <a:rPr lang="en-GB" sz="2400" dirty="0"/>
              <a:t> </a:t>
            </a:r>
            <a:r>
              <a:rPr lang="en-GB" sz="2400" dirty="0" err="1"/>
              <a:t>dans</a:t>
            </a:r>
            <a:r>
              <a:rPr lang="en-GB" sz="2400" dirty="0"/>
              <a:t> les </a:t>
            </a:r>
            <a:r>
              <a:rPr lang="en-GB" sz="2400" dirty="0" err="1"/>
              <a:t>bilans</a:t>
            </a:r>
            <a:r>
              <a:rPr lang="en-GB" sz="2400" dirty="0"/>
              <a:t> </a:t>
            </a:r>
            <a:r>
              <a:rPr lang="en-GB" sz="2400" dirty="0" err="1"/>
              <a:t>bancaires</a:t>
            </a:r>
            <a:r>
              <a:rPr lang="en-GB" sz="2400" dirty="0"/>
              <a:t> :</a:t>
            </a:r>
            <a:r>
              <a:rPr lang="en-GB" sz="2400" i="1" dirty="0">
                <a:solidFill>
                  <a:schemeClr val="bg2">
                    <a:lumMod val="75000"/>
                  </a:schemeClr>
                </a:solidFill>
                <a:effectLst>
                  <a:outerShdw blurRad="38100" dist="38100" dir="2700000" algn="tl">
                    <a:srgbClr val="000000">
                      <a:alpha val="43137"/>
                    </a:srgbClr>
                  </a:outerShdw>
                </a:effectLst>
              </a:rPr>
              <a:t> Bien loin de la full fair value ! </a:t>
            </a:r>
            <a:endParaRPr lang="fr-FR" sz="2400" dirty="0"/>
          </a:p>
        </p:txBody>
      </p:sp>
      <p:sp>
        <p:nvSpPr>
          <p:cNvPr id="7" name="Content Placeholder 6"/>
          <p:cNvSpPr>
            <a:spLocks noGrp="1"/>
          </p:cNvSpPr>
          <p:nvPr>
            <p:ph idx="1"/>
          </p:nvPr>
        </p:nvSpPr>
        <p:spPr/>
        <p:txBody>
          <a:bodyPr/>
          <a:lstStyle/>
          <a:p>
            <a:endParaRPr lang="en-GB" dirty="0"/>
          </a:p>
        </p:txBody>
      </p:sp>
      <p:sp>
        <p:nvSpPr>
          <p:cNvPr id="4" name="Footer Placeholder 3"/>
          <p:cNvSpPr>
            <a:spLocks noGrp="1"/>
          </p:cNvSpPr>
          <p:nvPr>
            <p:ph type="ftr" sz="quarter" idx="11"/>
          </p:nvPr>
        </p:nvSpPr>
        <p:spPr/>
        <p:txBody>
          <a:bodyPr/>
          <a:lstStyle/>
          <a:p>
            <a:pPr>
              <a:defRPr/>
            </a:pPr>
            <a:endParaRPr lang="en-GB" dirty="0">
              <a:solidFill>
                <a:srgbClr val="5F6062"/>
              </a:solidFill>
            </a:endParaRPr>
          </a:p>
        </p:txBody>
      </p:sp>
      <p:sp>
        <p:nvSpPr>
          <p:cNvPr id="5" name="Slide Number Placeholder 4"/>
          <p:cNvSpPr>
            <a:spLocks noGrp="1"/>
          </p:cNvSpPr>
          <p:nvPr>
            <p:ph type="sldNum" sz="quarter" idx="12"/>
          </p:nvPr>
        </p:nvSpPr>
        <p:spPr/>
        <p:txBody>
          <a:bodyPr/>
          <a:lstStyle/>
          <a:p>
            <a:fld id="{61150156-95D6-49FA-BC35-2D055B922F25}" type="slidenum">
              <a:rPr lang="en-GB" smtClean="0">
                <a:solidFill>
                  <a:srgbClr val="FFFFFF"/>
                </a:solidFill>
              </a:rPr>
              <a:pPr/>
              <a:t>20</a:t>
            </a:fld>
            <a:endParaRPr lang="en-GB">
              <a:solidFill>
                <a:srgbClr val="FFFFFF"/>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227207312"/>
              </p:ext>
            </p:extLst>
          </p:nvPr>
        </p:nvGraphicFramePr>
        <p:xfrm>
          <a:off x="1552240" y="1775924"/>
          <a:ext cx="7540245" cy="4312920"/>
        </p:xfrm>
        <a:graphic>
          <a:graphicData uri="http://schemas.openxmlformats.org/drawingml/2006/table">
            <a:tbl>
              <a:tblPr firstRow="1" bandRow="1">
                <a:tableStyleId>{5C22544A-7EE6-4342-B048-85BDC9FD1C3A}</a:tableStyleId>
              </a:tblPr>
              <a:tblGrid>
                <a:gridCol w="4939812"/>
                <a:gridCol w="1120462"/>
                <a:gridCol w="1479971"/>
              </a:tblGrid>
              <a:tr h="370840">
                <a:tc>
                  <a:txBody>
                    <a:bodyPr/>
                    <a:lstStyle/>
                    <a:p>
                      <a:r>
                        <a:rPr lang="en-GB" dirty="0" err="1" smtClean="0"/>
                        <a:t>Bilans</a:t>
                      </a:r>
                      <a:r>
                        <a:rPr lang="en-GB" baseline="0" dirty="0" smtClean="0"/>
                        <a:t> </a:t>
                      </a:r>
                      <a:r>
                        <a:rPr lang="en-GB" baseline="0" dirty="0" err="1" smtClean="0"/>
                        <a:t>consolidés</a:t>
                      </a:r>
                      <a:r>
                        <a:rPr lang="en-GB" baseline="0" dirty="0" smtClean="0"/>
                        <a:t> IFRS</a:t>
                      </a:r>
                      <a:r>
                        <a:rPr lang="en-GB" dirty="0" smtClean="0"/>
                        <a:t> </a:t>
                      </a:r>
                      <a:r>
                        <a:rPr lang="en-GB" dirty="0" err="1" smtClean="0"/>
                        <a:t>en</a:t>
                      </a:r>
                      <a:r>
                        <a:rPr lang="en-GB" dirty="0" smtClean="0"/>
                        <a:t> </a:t>
                      </a:r>
                      <a:r>
                        <a:rPr lang="en-GB" dirty="0" err="1" smtClean="0"/>
                        <a:t>mds</a:t>
                      </a:r>
                      <a:r>
                        <a:rPr lang="en-GB" dirty="0" smtClean="0"/>
                        <a:t> €</a:t>
                      </a:r>
                    </a:p>
                    <a:p>
                      <a:r>
                        <a:rPr lang="en-GB" dirty="0" smtClean="0"/>
                        <a:t>(31/12/2013) – </a:t>
                      </a:r>
                      <a:r>
                        <a:rPr lang="en-GB" dirty="0" err="1" smtClean="0"/>
                        <a:t>selon</a:t>
                      </a:r>
                      <a:r>
                        <a:rPr lang="en-GB" dirty="0" smtClean="0"/>
                        <a:t> </a:t>
                      </a:r>
                      <a:r>
                        <a:rPr lang="en-GB" dirty="0" err="1" smtClean="0"/>
                        <a:t>norme</a:t>
                      </a:r>
                      <a:r>
                        <a:rPr lang="en-GB" dirty="0" smtClean="0"/>
                        <a:t> IAS 39</a:t>
                      </a:r>
                      <a:endParaRPr lang="fr-FR" dirty="0"/>
                    </a:p>
                  </a:txBody>
                  <a:tcPr/>
                </a:tc>
                <a:tc>
                  <a:txBody>
                    <a:bodyPr/>
                    <a:lstStyle/>
                    <a:p>
                      <a:pPr algn="ctr"/>
                      <a:r>
                        <a:rPr lang="en-GB" smtClean="0"/>
                        <a:t>BNP PARIBAS</a:t>
                      </a:r>
                      <a:endParaRPr lang="fr-FR"/>
                    </a:p>
                  </a:txBody>
                  <a:tcPr/>
                </a:tc>
                <a:tc>
                  <a:txBody>
                    <a:bodyPr/>
                    <a:lstStyle/>
                    <a:p>
                      <a:pPr algn="ctr"/>
                      <a:r>
                        <a:rPr lang="en-GB" smtClean="0"/>
                        <a:t>SOCIETE GENERALE</a:t>
                      </a:r>
                      <a:endParaRPr lang="fr-FR"/>
                    </a:p>
                  </a:txBody>
                  <a:tcPr/>
                </a:tc>
              </a:tr>
              <a:tr h="370840">
                <a:tc>
                  <a:txBody>
                    <a:bodyPr/>
                    <a:lstStyle/>
                    <a:p>
                      <a:r>
                        <a:rPr lang="en-GB" dirty="0" smtClean="0"/>
                        <a:t>Total </a:t>
                      </a:r>
                      <a:r>
                        <a:rPr lang="en-GB" dirty="0" err="1" smtClean="0"/>
                        <a:t>actif</a:t>
                      </a:r>
                      <a:r>
                        <a:rPr lang="en-GB" dirty="0" smtClean="0"/>
                        <a:t> </a:t>
                      </a:r>
                      <a:endParaRPr lang="fr-FR" dirty="0"/>
                    </a:p>
                  </a:txBody>
                  <a:tcPr/>
                </a:tc>
                <a:tc>
                  <a:txBody>
                    <a:bodyPr/>
                    <a:lstStyle/>
                    <a:p>
                      <a:pPr algn="ctr"/>
                      <a:r>
                        <a:rPr lang="en-GB" smtClean="0"/>
                        <a:t>1800</a:t>
                      </a:r>
                      <a:endParaRPr lang="fr-FR"/>
                    </a:p>
                  </a:txBody>
                  <a:tcPr/>
                </a:tc>
                <a:tc>
                  <a:txBody>
                    <a:bodyPr/>
                    <a:lstStyle/>
                    <a:p>
                      <a:pPr algn="ctr"/>
                      <a:r>
                        <a:rPr lang="en-GB" smtClean="0"/>
                        <a:t>1235</a:t>
                      </a:r>
                    </a:p>
                  </a:txBody>
                  <a:tcPr/>
                </a:tc>
              </a:tr>
              <a:tr h="370840">
                <a:tc>
                  <a:txBody>
                    <a:bodyPr/>
                    <a:lstStyle/>
                    <a:p>
                      <a:r>
                        <a:rPr lang="en-GB" b="1" dirty="0" err="1" smtClean="0">
                          <a:solidFill>
                            <a:srgbClr val="FF0000"/>
                          </a:solidFill>
                        </a:rPr>
                        <a:t>dont</a:t>
                      </a:r>
                      <a:r>
                        <a:rPr lang="en-GB" b="1" dirty="0" smtClean="0">
                          <a:solidFill>
                            <a:srgbClr val="FF0000"/>
                          </a:solidFill>
                        </a:rPr>
                        <a:t> % total </a:t>
                      </a:r>
                      <a:r>
                        <a:rPr lang="en-GB" b="1" dirty="0" err="1" smtClean="0">
                          <a:solidFill>
                            <a:srgbClr val="FF0000"/>
                          </a:solidFill>
                        </a:rPr>
                        <a:t>en</a:t>
                      </a:r>
                      <a:r>
                        <a:rPr lang="en-GB" b="1" dirty="0" smtClean="0">
                          <a:solidFill>
                            <a:srgbClr val="FF0000"/>
                          </a:solidFill>
                        </a:rPr>
                        <a:t> </a:t>
                      </a:r>
                      <a:r>
                        <a:rPr lang="en-GB" b="1" dirty="0" err="1" smtClean="0">
                          <a:solidFill>
                            <a:srgbClr val="FF0000"/>
                          </a:solidFill>
                        </a:rPr>
                        <a:t>cout</a:t>
                      </a:r>
                      <a:r>
                        <a:rPr lang="en-GB" b="1" dirty="0" smtClean="0">
                          <a:solidFill>
                            <a:srgbClr val="FF0000"/>
                          </a:solidFill>
                        </a:rPr>
                        <a:t> </a:t>
                      </a:r>
                      <a:r>
                        <a:rPr lang="en-GB" b="1" dirty="0" err="1" smtClean="0">
                          <a:solidFill>
                            <a:srgbClr val="FF0000"/>
                          </a:solidFill>
                        </a:rPr>
                        <a:t>historique</a:t>
                      </a:r>
                      <a:r>
                        <a:rPr lang="en-GB" b="1" dirty="0" smtClean="0">
                          <a:solidFill>
                            <a:srgbClr val="FF0000"/>
                          </a:solidFill>
                        </a:rPr>
                        <a:t> </a:t>
                      </a:r>
                      <a:r>
                        <a:rPr lang="en-GB" b="1" dirty="0" err="1" smtClean="0">
                          <a:solidFill>
                            <a:srgbClr val="FF0000"/>
                          </a:solidFill>
                        </a:rPr>
                        <a:t>amorti</a:t>
                      </a:r>
                      <a:endParaRPr lang="en-GB" b="1" dirty="0" smtClean="0">
                        <a:solidFill>
                          <a:srgbClr val="FF0000"/>
                        </a:solidFill>
                      </a:endParaRPr>
                    </a:p>
                    <a:p>
                      <a:r>
                        <a:rPr lang="en-GB" dirty="0" err="1" smtClean="0"/>
                        <a:t>dont</a:t>
                      </a:r>
                      <a:r>
                        <a:rPr lang="en-GB" dirty="0" smtClean="0"/>
                        <a:t> % total à la </a:t>
                      </a:r>
                      <a:r>
                        <a:rPr lang="en-GB" dirty="0" err="1" smtClean="0"/>
                        <a:t>juste</a:t>
                      </a:r>
                      <a:r>
                        <a:rPr lang="en-GB" dirty="0" smtClean="0"/>
                        <a:t> </a:t>
                      </a:r>
                      <a:r>
                        <a:rPr lang="en-GB" dirty="0" err="1" smtClean="0"/>
                        <a:t>valeur</a:t>
                      </a:r>
                      <a:r>
                        <a:rPr lang="en-GB" dirty="0" smtClean="0"/>
                        <a:t> (JV)</a:t>
                      </a:r>
                      <a:endParaRPr lang="fr-FR" dirty="0"/>
                    </a:p>
                  </a:txBody>
                  <a:tcPr/>
                </a:tc>
                <a:tc>
                  <a:txBody>
                    <a:bodyPr/>
                    <a:lstStyle/>
                    <a:p>
                      <a:pPr algn="ctr"/>
                      <a:r>
                        <a:rPr lang="en-GB" b="1" dirty="0" smtClean="0">
                          <a:solidFill>
                            <a:srgbClr val="FF0000"/>
                          </a:solidFill>
                        </a:rPr>
                        <a:t>51%</a:t>
                      </a:r>
                    </a:p>
                    <a:p>
                      <a:pPr algn="ctr"/>
                      <a:r>
                        <a:rPr lang="en-GB" dirty="0" smtClean="0"/>
                        <a:t>49%</a:t>
                      </a:r>
                      <a:endParaRPr lang="fr-FR" dirty="0"/>
                    </a:p>
                  </a:txBody>
                  <a:tcPr/>
                </a:tc>
                <a:tc>
                  <a:txBody>
                    <a:bodyPr/>
                    <a:lstStyle/>
                    <a:p>
                      <a:pPr algn="ctr"/>
                      <a:r>
                        <a:rPr lang="en-GB" b="1" dirty="0" smtClean="0">
                          <a:solidFill>
                            <a:srgbClr val="FF0000"/>
                          </a:solidFill>
                        </a:rPr>
                        <a:t>51%</a:t>
                      </a:r>
                    </a:p>
                    <a:p>
                      <a:pPr algn="ctr"/>
                      <a:r>
                        <a:rPr lang="en-GB" dirty="0" smtClean="0"/>
                        <a:t>49%</a:t>
                      </a:r>
                      <a:endParaRPr lang="fr-FR" dirty="0"/>
                    </a:p>
                  </a:txBody>
                  <a:tcPr/>
                </a:tc>
              </a:tr>
              <a:tr h="370840">
                <a:tc>
                  <a:txBody>
                    <a:bodyPr/>
                    <a:lstStyle/>
                    <a:p>
                      <a:r>
                        <a:rPr lang="en-GB" dirty="0" smtClean="0"/>
                        <a:t>% à la JV hors instruments </a:t>
                      </a:r>
                      <a:r>
                        <a:rPr lang="en-GB" dirty="0" err="1" smtClean="0"/>
                        <a:t>dérivés</a:t>
                      </a:r>
                      <a:endParaRPr lang="en-GB" dirty="0" smtClean="0">
                        <a:solidFill>
                          <a:schemeClr val="bg2">
                            <a:lumMod val="75000"/>
                          </a:schemeClr>
                        </a:solidFill>
                      </a:endParaRPr>
                    </a:p>
                    <a:p>
                      <a:r>
                        <a:rPr lang="en-GB" b="1" dirty="0" smtClean="0">
                          <a:solidFill>
                            <a:srgbClr val="FF0000"/>
                          </a:solidFill>
                        </a:rPr>
                        <a:t>% JV hors </a:t>
                      </a:r>
                      <a:r>
                        <a:rPr lang="en-GB" b="1" dirty="0" err="1" smtClean="0">
                          <a:solidFill>
                            <a:srgbClr val="FF0000"/>
                          </a:solidFill>
                        </a:rPr>
                        <a:t>dérivés</a:t>
                      </a:r>
                      <a:r>
                        <a:rPr lang="en-GB" b="1" dirty="0" smtClean="0">
                          <a:solidFill>
                            <a:srgbClr val="FF0000"/>
                          </a:solidFill>
                        </a:rPr>
                        <a:t> et </a:t>
                      </a:r>
                      <a:r>
                        <a:rPr lang="en-GB" b="1" dirty="0" err="1" smtClean="0">
                          <a:solidFill>
                            <a:srgbClr val="FF0000"/>
                          </a:solidFill>
                        </a:rPr>
                        <a:t>actifs</a:t>
                      </a:r>
                      <a:r>
                        <a:rPr lang="en-GB" b="1" dirty="0" smtClean="0">
                          <a:solidFill>
                            <a:srgbClr val="FF0000"/>
                          </a:solidFill>
                        </a:rPr>
                        <a:t> de trading(*)</a:t>
                      </a:r>
                      <a:endParaRPr lang="fr-FR" b="1" dirty="0">
                        <a:solidFill>
                          <a:srgbClr val="FF0000"/>
                        </a:solidFill>
                      </a:endParaRPr>
                    </a:p>
                  </a:txBody>
                  <a:tcPr/>
                </a:tc>
                <a:tc>
                  <a:txBody>
                    <a:bodyPr/>
                    <a:lstStyle/>
                    <a:p>
                      <a:pPr algn="ctr"/>
                      <a:r>
                        <a:rPr lang="en-GB" b="0" dirty="0" smtClean="0"/>
                        <a:t>32%</a:t>
                      </a:r>
                    </a:p>
                    <a:p>
                      <a:pPr algn="ctr"/>
                      <a:r>
                        <a:rPr lang="en-GB" b="1" dirty="0" smtClean="0">
                          <a:solidFill>
                            <a:srgbClr val="FF0000"/>
                          </a:solidFill>
                        </a:rPr>
                        <a:t>23%</a:t>
                      </a:r>
                      <a:endParaRPr lang="fr-FR" b="1" dirty="0">
                        <a:solidFill>
                          <a:srgbClr val="FF0000"/>
                        </a:solidFill>
                      </a:endParaRPr>
                    </a:p>
                  </a:txBody>
                  <a:tcPr/>
                </a:tc>
                <a:tc>
                  <a:txBody>
                    <a:bodyPr/>
                    <a:lstStyle/>
                    <a:p>
                      <a:pPr algn="ctr"/>
                      <a:r>
                        <a:rPr lang="en-GB" b="0" dirty="0" smtClean="0"/>
                        <a:t>37%</a:t>
                      </a:r>
                      <a:endParaRPr lang="en-GB" b="0" dirty="0" smtClean="0">
                        <a:solidFill>
                          <a:srgbClr val="FF0000"/>
                        </a:solidFill>
                      </a:endParaRPr>
                    </a:p>
                    <a:p>
                      <a:pPr algn="ctr"/>
                      <a:r>
                        <a:rPr lang="en-GB" b="1" dirty="0" err="1" smtClean="0">
                          <a:solidFill>
                            <a:srgbClr val="FF0000"/>
                          </a:solidFill>
                        </a:rPr>
                        <a:t>env</a:t>
                      </a:r>
                      <a:r>
                        <a:rPr lang="en-GB" b="1" dirty="0" smtClean="0">
                          <a:solidFill>
                            <a:srgbClr val="FF0000"/>
                          </a:solidFill>
                        </a:rPr>
                        <a:t>. 20%</a:t>
                      </a:r>
                      <a:endParaRPr lang="fr-FR" b="1" dirty="0">
                        <a:solidFill>
                          <a:srgbClr val="FF0000"/>
                        </a:solidFill>
                      </a:endParaRPr>
                    </a:p>
                  </a:txBody>
                  <a:tcPr/>
                </a:tc>
              </a:tr>
              <a:tr h="370840">
                <a:tc>
                  <a:txBody>
                    <a:bodyPr/>
                    <a:lstStyle/>
                    <a:p>
                      <a:r>
                        <a:rPr lang="en-GB" smtClean="0"/>
                        <a:t>Situation </a:t>
                      </a:r>
                      <a:r>
                        <a:rPr lang="en-GB" err="1" smtClean="0"/>
                        <a:t>nette</a:t>
                      </a:r>
                      <a:r>
                        <a:rPr lang="en-GB" smtClean="0"/>
                        <a:t> en </a:t>
                      </a:r>
                      <a:r>
                        <a:rPr lang="en-GB" err="1" smtClean="0"/>
                        <a:t>montant</a:t>
                      </a:r>
                      <a:r>
                        <a:rPr lang="en-GB" smtClean="0"/>
                        <a:t> (et en % du total des </a:t>
                      </a:r>
                      <a:r>
                        <a:rPr lang="en-GB" err="1" smtClean="0"/>
                        <a:t>actifs</a:t>
                      </a:r>
                      <a:r>
                        <a:rPr lang="en-GB" smtClean="0"/>
                        <a:t>)</a:t>
                      </a:r>
                      <a:endParaRPr lang="fr-FR"/>
                    </a:p>
                  </a:txBody>
                  <a:tcPr/>
                </a:tc>
                <a:tc>
                  <a:txBody>
                    <a:bodyPr/>
                    <a:lstStyle/>
                    <a:p>
                      <a:pPr algn="ctr"/>
                      <a:r>
                        <a:rPr lang="en-GB" smtClean="0"/>
                        <a:t>91 </a:t>
                      </a:r>
                    </a:p>
                    <a:p>
                      <a:pPr algn="ctr"/>
                      <a:r>
                        <a:rPr lang="en-GB" smtClean="0"/>
                        <a:t>(5%)</a:t>
                      </a:r>
                      <a:endParaRPr lang="fr-FR"/>
                    </a:p>
                  </a:txBody>
                  <a:tcPr/>
                </a:tc>
                <a:tc>
                  <a:txBody>
                    <a:bodyPr/>
                    <a:lstStyle/>
                    <a:p>
                      <a:pPr algn="ctr"/>
                      <a:r>
                        <a:rPr lang="en-GB" smtClean="0"/>
                        <a:t>54 </a:t>
                      </a:r>
                    </a:p>
                    <a:p>
                      <a:pPr algn="ctr"/>
                      <a:r>
                        <a:rPr lang="en-GB" smtClean="0"/>
                        <a:t>(4%)</a:t>
                      </a:r>
                      <a:endParaRPr lang="fr-FR"/>
                    </a:p>
                  </a:txBody>
                  <a:tcPr/>
                </a:tc>
              </a:tr>
              <a:tr h="370840">
                <a:tc>
                  <a:txBody>
                    <a:bodyPr/>
                    <a:lstStyle/>
                    <a:p>
                      <a:r>
                        <a:rPr lang="en-GB" dirty="0" smtClean="0"/>
                        <a:t>Total du </a:t>
                      </a:r>
                      <a:r>
                        <a:rPr lang="en-GB" dirty="0" err="1" smtClean="0"/>
                        <a:t>passif</a:t>
                      </a:r>
                      <a:endParaRPr lang="fr-FR" dirty="0"/>
                    </a:p>
                  </a:txBody>
                  <a:tcPr/>
                </a:tc>
                <a:tc>
                  <a:txBody>
                    <a:bodyPr/>
                    <a:lstStyle/>
                    <a:p>
                      <a:pPr algn="ctr"/>
                      <a:r>
                        <a:rPr lang="en-GB" smtClean="0"/>
                        <a:t>1709</a:t>
                      </a:r>
                      <a:endParaRPr lang="fr-FR"/>
                    </a:p>
                  </a:txBody>
                  <a:tcPr/>
                </a:tc>
                <a:tc>
                  <a:txBody>
                    <a:bodyPr/>
                    <a:lstStyle/>
                    <a:p>
                      <a:pPr algn="ctr"/>
                      <a:r>
                        <a:rPr lang="en-GB" smtClean="0"/>
                        <a:t>1181</a:t>
                      </a:r>
                      <a:endParaRPr lang="fr-FR"/>
                    </a:p>
                  </a:txBody>
                  <a:tcPr/>
                </a:tc>
              </a:tr>
              <a:tr h="370840">
                <a:tc>
                  <a:txBody>
                    <a:bodyPr/>
                    <a:lstStyle/>
                    <a:p>
                      <a:r>
                        <a:rPr lang="en-GB" dirty="0" err="1" smtClean="0"/>
                        <a:t>Montant</a:t>
                      </a:r>
                      <a:r>
                        <a:rPr lang="en-GB" dirty="0" smtClean="0"/>
                        <a:t> </a:t>
                      </a:r>
                      <a:r>
                        <a:rPr lang="en-GB" dirty="0" err="1" smtClean="0"/>
                        <a:t>évalué</a:t>
                      </a:r>
                      <a:r>
                        <a:rPr lang="en-GB" dirty="0" smtClean="0"/>
                        <a:t> à la JV par</a:t>
                      </a:r>
                      <a:r>
                        <a:rPr lang="en-GB" baseline="0" dirty="0" smtClean="0"/>
                        <a:t> P/L (et % du total </a:t>
                      </a:r>
                      <a:r>
                        <a:rPr lang="en-GB" baseline="0" dirty="0" err="1" smtClean="0"/>
                        <a:t>passifs</a:t>
                      </a:r>
                      <a:r>
                        <a:rPr lang="en-GB" baseline="0" dirty="0" smtClean="0"/>
                        <a:t>)</a:t>
                      </a:r>
                      <a:endParaRPr lang="fr-FR" dirty="0"/>
                    </a:p>
                  </a:txBody>
                  <a:tcPr/>
                </a:tc>
                <a:tc>
                  <a:txBody>
                    <a:bodyPr/>
                    <a:lstStyle/>
                    <a:p>
                      <a:pPr algn="ctr"/>
                      <a:r>
                        <a:rPr lang="en-GB" smtClean="0"/>
                        <a:t>608 </a:t>
                      </a:r>
                    </a:p>
                    <a:p>
                      <a:pPr algn="ctr"/>
                      <a:r>
                        <a:rPr lang="en-GB" smtClean="0"/>
                        <a:t>   (36%)</a:t>
                      </a:r>
                      <a:endParaRPr lang="fr-FR"/>
                    </a:p>
                  </a:txBody>
                  <a:tcPr/>
                </a:tc>
                <a:tc>
                  <a:txBody>
                    <a:bodyPr/>
                    <a:lstStyle/>
                    <a:p>
                      <a:pPr algn="ctr"/>
                      <a:r>
                        <a:rPr lang="en-GB" smtClean="0"/>
                        <a:t>427 </a:t>
                      </a:r>
                    </a:p>
                    <a:p>
                      <a:pPr algn="ctr"/>
                      <a:r>
                        <a:rPr lang="en-GB" smtClean="0"/>
                        <a:t>   (36%)</a:t>
                      </a:r>
                      <a:endParaRPr lang="fr-FR"/>
                    </a:p>
                  </a:txBody>
                  <a:tcPr/>
                </a:tc>
              </a:tr>
              <a:tr h="370840">
                <a:tc>
                  <a:txBody>
                    <a:bodyPr/>
                    <a:lstStyle/>
                    <a:p>
                      <a:r>
                        <a:rPr lang="en-GB" err="1" smtClean="0"/>
                        <a:t>Dont</a:t>
                      </a:r>
                      <a:r>
                        <a:rPr lang="en-GB" baseline="0" smtClean="0"/>
                        <a:t> </a:t>
                      </a:r>
                      <a:r>
                        <a:rPr lang="en-GB" baseline="0" err="1" smtClean="0"/>
                        <a:t>m</a:t>
                      </a:r>
                      <a:r>
                        <a:rPr lang="en-GB" err="1" smtClean="0"/>
                        <a:t>ontant</a:t>
                      </a:r>
                      <a:r>
                        <a:rPr lang="en-GB" smtClean="0"/>
                        <a:t> à la JV </a:t>
                      </a:r>
                      <a:r>
                        <a:rPr lang="en-GB" err="1" smtClean="0"/>
                        <a:t>sur</a:t>
                      </a:r>
                      <a:r>
                        <a:rPr lang="en-GB" smtClean="0"/>
                        <a:t> option (</a:t>
                      </a:r>
                      <a:r>
                        <a:rPr lang="en-GB" err="1" smtClean="0"/>
                        <a:t>dette</a:t>
                      </a:r>
                      <a:r>
                        <a:rPr lang="en-GB" baseline="0" smtClean="0"/>
                        <a:t> </a:t>
                      </a:r>
                      <a:r>
                        <a:rPr lang="en-GB" baseline="0" err="1" smtClean="0"/>
                        <a:t>propre</a:t>
                      </a:r>
                      <a:r>
                        <a:rPr lang="en-GB" baseline="0" smtClean="0"/>
                        <a:t>)</a:t>
                      </a:r>
                      <a:endParaRPr lang="fr-FR"/>
                    </a:p>
                  </a:txBody>
                  <a:tcPr/>
                </a:tc>
                <a:tc>
                  <a:txBody>
                    <a:bodyPr/>
                    <a:lstStyle/>
                    <a:p>
                      <a:pPr algn="ctr"/>
                      <a:r>
                        <a:rPr lang="en-GB" smtClean="0"/>
                        <a:t>45</a:t>
                      </a:r>
                      <a:endParaRPr lang="fr-FR"/>
                    </a:p>
                  </a:txBody>
                  <a:tcPr/>
                </a:tc>
                <a:tc>
                  <a:txBody>
                    <a:bodyPr/>
                    <a:lstStyle/>
                    <a:p>
                      <a:pPr algn="ctr"/>
                      <a:r>
                        <a:rPr lang="fr-FR" dirty="0" smtClean="0"/>
                        <a:t>n</a:t>
                      </a:r>
                      <a:r>
                        <a:rPr lang="fr-FR" baseline="0" dirty="0" smtClean="0"/>
                        <a:t> s</a:t>
                      </a:r>
                      <a:endParaRPr lang="fr-FR" dirty="0"/>
                    </a:p>
                  </a:txBody>
                  <a:tcPr/>
                </a:tc>
              </a:tr>
            </a:tbl>
          </a:graphicData>
        </a:graphic>
      </p:graphicFrame>
      <p:sp>
        <p:nvSpPr>
          <p:cNvPr id="8" name="Curved Right Arrow 7"/>
          <p:cNvSpPr/>
          <p:nvPr/>
        </p:nvSpPr>
        <p:spPr bwMode="gray">
          <a:xfrm>
            <a:off x="617598" y="2794714"/>
            <a:ext cx="788544" cy="753933"/>
          </a:xfrm>
          <a:prstGeom prst="curvedRightArrow">
            <a:avLst/>
          </a:prstGeom>
          <a:solidFill>
            <a:schemeClr val="bg2">
              <a:lumMod val="75000"/>
            </a:schemeClr>
          </a:solidFill>
          <a:ln>
            <a:noFill/>
          </a:ln>
          <a:effectLst/>
          <a:extLst/>
        </p:spPr>
        <p:txBody>
          <a:bodyPr wrap="square" rtlCol="0" anchor="ctr"/>
          <a:lstStyle/>
          <a:p>
            <a:pPr algn="ctr" defTabSz="914400" fontAlgn="base">
              <a:spcBef>
                <a:spcPct val="0"/>
              </a:spcBef>
              <a:spcAft>
                <a:spcPct val="0"/>
              </a:spcAft>
            </a:pPr>
            <a:endParaRPr lang="fr-FR" sz="2400">
              <a:solidFill>
                <a:srgbClr val="FFFFFF"/>
              </a:solidFill>
              <a:ea typeface="ＭＳ Ｐゴシック" charset="-128"/>
            </a:endParaRPr>
          </a:p>
        </p:txBody>
      </p:sp>
      <p:sp>
        <p:nvSpPr>
          <p:cNvPr id="3" name="TextBox 2"/>
          <p:cNvSpPr txBox="1"/>
          <p:nvPr/>
        </p:nvSpPr>
        <p:spPr>
          <a:xfrm>
            <a:off x="5502236" y="6293850"/>
            <a:ext cx="5056064" cy="338554"/>
          </a:xfrm>
          <a:prstGeom prst="rect">
            <a:avLst/>
          </a:prstGeom>
          <a:noFill/>
        </p:spPr>
        <p:txBody>
          <a:bodyPr wrap="none" rtlCol="0">
            <a:spAutoFit/>
          </a:bodyPr>
          <a:lstStyle/>
          <a:p>
            <a:pPr defTabSz="914400" fontAlgn="base">
              <a:spcBef>
                <a:spcPct val="0"/>
              </a:spcBef>
              <a:spcAft>
                <a:spcPct val="0"/>
              </a:spcAft>
            </a:pPr>
            <a:r>
              <a:rPr lang="en-GB" sz="1600" dirty="0">
                <a:solidFill>
                  <a:srgbClr val="B31E3B">
                    <a:lumMod val="75000"/>
                  </a:srgbClr>
                </a:solidFill>
                <a:ea typeface="ＭＳ Ｐゴシック" charset="-128"/>
              </a:rPr>
              <a:t>(*)</a:t>
            </a:r>
            <a:r>
              <a:rPr lang="en-GB" sz="1600" dirty="0">
                <a:solidFill>
                  <a:srgbClr val="5F6062"/>
                </a:solidFill>
                <a:ea typeface="ＭＳ Ｐゴシック" charset="-128"/>
              </a:rPr>
              <a:t> </a:t>
            </a:r>
            <a:r>
              <a:rPr lang="en-GB" sz="1600" dirty="0" err="1">
                <a:solidFill>
                  <a:srgbClr val="5F6062"/>
                </a:solidFill>
                <a:ea typeface="ＭＳ Ｐゴシック" charset="-128"/>
              </a:rPr>
              <a:t>principalement</a:t>
            </a:r>
            <a:r>
              <a:rPr lang="en-GB" sz="1600" dirty="0">
                <a:solidFill>
                  <a:srgbClr val="5F6062"/>
                </a:solidFill>
                <a:ea typeface="ＭＳ Ｐゴシック" charset="-128"/>
              </a:rPr>
              <a:t> des </a:t>
            </a:r>
            <a:r>
              <a:rPr lang="en-GB" sz="1600" dirty="0" err="1">
                <a:solidFill>
                  <a:srgbClr val="5F6062"/>
                </a:solidFill>
                <a:ea typeface="ＭＳ Ｐゴシック" charset="-128"/>
              </a:rPr>
              <a:t>actifs</a:t>
            </a:r>
            <a:r>
              <a:rPr lang="en-GB" sz="1600" dirty="0">
                <a:solidFill>
                  <a:srgbClr val="5F6062"/>
                </a:solidFill>
                <a:ea typeface="ＭＳ Ｐゴシック" charset="-128"/>
              </a:rPr>
              <a:t> </a:t>
            </a:r>
            <a:r>
              <a:rPr lang="en-GB" sz="1600" dirty="0" err="1">
                <a:solidFill>
                  <a:srgbClr val="5F6062"/>
                </a:solidFill>
                <a:ea typeface="ＭＳ Ｐゴシック" charset="-128"/>
              </a:rPr>
              <a:t>destinés</a:t>
            </a:r>
            <a:r>
              <a:rPr lang="en-GB" sz="1600" dirty="0">
                <a:solidFill>
                  <a:srgbClr val="5F6062"/>
                </a:solidFill>
                <a:ea typeface="ＭＳ Ｐゴシック" charset="-128"/>
              </a:rPr>
              <a:t> à la </a:t>
            </a:r>
            <a:r>
              <a:rPr lang="en-GB" sz="1600" dirty="0" err="1">
                <a:solidFill>
                  <a:srgbClr val="5F6062"/>
                </a:solidFill>
                <a:ea typeface="ＭＳ Ｐゴシック" charset="-128"/>
              </a:rPr>
              <a:t>vente</a:t>
            </a:r>
            <a:r>
              <a:rPr lang="en-GB" sz="1600" dirty="0">
                <a:solidFill>
                  <a:srgbClr val="5F6062"/>
                </a:solidFill>
                <a:ea typeface="ＭＳ Ｐゴシック" charset="-128"/>
              </a:rPr>
              <a:t> - AFS</a:t>
            </a:r>
            <a:endParaRPr lang="fr-FR" sz="2400" dirty="0">
              <a:solidFill>
                <a:srgbClr val="5F6062"/>
              </a:solidFill>
              <a:ea typeface="ＭＳ Ｐゴシック" charset="-128"/>
            </a:endParaRPr>
          </a:p>
        </p:txBody>
      </p:sp>
    </p:spTree>
    <p:extLst>
      <p:ext uri="{BB962C8B-B14F-4D97-AF65-F5344CB8AC3E}">
        <p14:creationId xmlns:p14="http://schemas.microsoft.com/office/powerpoint/2010/main" val="5320994"/>
      </p:ext>
    </p:extLst>
  </p:cSld>
  <p:clrMapOvr>
    <a:masterClrMapping/>
  </p:clrMapOvr>
  <p:transition spd="med">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sz="2400" dirty="0"/>
              <a:t>La </a:t>
            </a:r>
            <a:r>
              <a:rPr lang="en-GB" sz="2400" dirty="0" err="1"/>
              <a:t>faible</a:t>
            </a:r>
            <a:r>
              <a:rPr lang="en-GB" sz="2400" dirty="0"/>
              <a:t> importance du “mark-to-model” pour les </a:t>
            </a:r>
            <a:r>
              <a:rPr lang="en-GB" sz="2400" dirty="0" err="1"/>
              <a:t>banques</a:t>
            </a:r>
            <a:r>
              <a:rPr lang="en-GB" sz="2400" dirty="0"/>
              <a:t> </a:t>
            </a:r>
            <a:r>
              <a:rPr lang="en-GB" sz="2400" dirty="0" err="1"/>
              <a:t>européennes</a:t>
            </a:r>
            <a:r>
              <a:rPr lang="en-GB" sz="2400" dirty="0"/>
              <a:t> (JV de </a:t>
            </a:r>
            <a:r>
              <a:rPr lang="en-GB" sz="2400" dirty="0" err="1"/>
              <a:t>niveau</a:t>
            </a:r>
            <a:r>
              <a:rPr lang="en-GB" sz="2400" dirty="0"/>
              <a:t> III)</a:t>
            </a:r>
            <a:endParaRPr lang="fr-FR" sz="2400" dirty="0"/>
          </a:p>
        </p:txBody>
      </p:sp>
      <p:sp>
        <p:nvSpPr>
          <p:cNvPr id="2" name="Content Placeholder 1"/>
          <p:cNvSpPr>
            <a:spLocks noGrp="1"/>
          </p:cNvSpPr>
          <p:nvPr>
            <p:ph idx="1"/>
          </p:nvPr>
        </p:nvSpPr>
        <p:spPr/>
        <p:txBody>
          <a:bodyPr/>
          <a:lstStyle/>
          <a:p>
            <a:endParaRPr lang="en-GB"/>
          </a:p>
        </p:txBody>
      </p:sp>
      <p:sp>
        <p:nvSpPr>
          <p:cNvPr id="4" name="Footer Placeholder 3"/>
          <p:cNvSpPr>
            <a:spLocks noGrp="1"/>
          </p:cNvSpPr>
          <p:nvPr>
            <p:ph type="ftr" sz="quarter" idx="11"/>
          </p:nvPr>
        </p:nvSpPr>
        <p:spPr/>
        <p:txBody>
          <a:bodyPr/>
          <a:lstStyle/>
          <a:p>
            <a:pPr>
              <a:defRPr/>
            </a:pPr>
            <a:endParaRPr lang="en-GB" dirty="0">
              <a:solidFill>
                <a:srgbClr val="5F6062"/>
              </a:solidFill>
            </a:endParaRPr>
          </a:p>
        </p:txBody>
      </p:sp>
      <p:sp>
        <p:nvSpPr>
          <p:cNvPr id="5" name="Slide Number Placeholder 4"/>
          <p:cNvSpPr>
            <a:spLocks noGrp="1"/>
          </p:cNvSpPr>
          <p:nvPr>
            <p:ph type="sldNum" sz="quarter" idx="12"/>
          </p:nvPr>
        </p:nvSpPr>
        <p:spPr/>
        <p:txBody>
          <a:bodyPr/>
          <a:lstStyle/>
          <a:p>
            <a:fld id="{EDA62B69-D284-4E23-9676-1FE14B90795F}" type="slidenum">
              <a:rPr lang="en-GB" smtClean="0">
                <a:solidFill>
                  <a:srgbClr val="FFFFFF"/>
                </a:solidFill>
              </a:rPr>
              <a:pPr/>
              <a:t>21</a:t>
            </a:fld>
            <a:endParaRPr lang="en-GB">
              <a:solidFill>
                <a:srgbClr val="FFFFFF"/>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3807854416"/>
              </p:ext>
            </p:extLst>
          </p:nvPr>
        </p:nvGraphicFramePr>
        <p:xfrm>
          <a:off x="1799248" y="1995830"/>
          <a:ext cx="7924301" cy="3246507"/>
        </p:xfrm>
        <a:graphic>
          <a:graphicData uri="http://schemas.openxmlformats.org/drawingml/2006/table">
            <a:tbl>
              <a:tblPr firstRow="1" bandRow="1">
                <a:tableStyleId>{5C22544A-7EE6-4342-B048-85BDC9FD1C3A}</a:tableStyleId>
              </a:tblPr>
              <a:tblGrid>
                <a:gridCol w="2778038"/>
                <a:gridCol w="1939424"/>
                <a:gridCol w="1584101"/>
                <a:gridCol w="1622738"/>
              </a:tblGrid>
              <a:tr h="945585">
                <a:tc>
                  <a:txBody>
                    <a:bodyPr/>
                    <a:lstStyle/>
                    <a:p>
                      <a:r>
                        <a:rPr lang="en-GB" dirty="0" err="1" smtClean="0"/>
                        <a:t>Banque</a:t>
                      </a:r>
                      <a:endParaRPr lang="fr-FR" dirty="0"/>
                    </a:p>
                  </a:txBody>
                  <a:tcPr/>
                </a:tc>
                <a:tc>
                  <a:txBody>
                    <a:bodyPr/>
                    <a:lstStyle/>
                    <a:p>
                      <a:r>
                        <a:rPr lang="en-GB" smtClean="0"/>
                        <a:t>Total</a:t>
                      </a:r>
                      <a:r>
                        <a:rPr lang="en-GB" baseline="0" smtClean="0"/>
                        <a:t> des </a:t>
                      </a:r>
                      <a:r>
                        <a:rPr lang="en-GB" baseline="0" err="1" smtClean="0"/>
                        <a:t>risques</a:t>
                      </a:r>
                      <a:r>
                        <a:rPr lang="en-GB" baseline="0" smtClean="0"/>
                        <a:t> (*)</a:t>
                      </a:r>
                    </a:p>
                    <a:p>
                      <a:r>
                        <a:rPr lang="en-GB" baseline="0" smtClean="0"/>
                        <a:t>(</a:t>
                      </a:r>
                      <a:r>
                        <a:rPr lang="en-GB" baseline="0" err="1" smtClean="0"/>
                        <a:t>mds</a:t>
                      </a:r>
                      <a:r>
                        <a:rPr lang="en-GB" baseline="0" smtClean="0"/>
                        <a:t> €)</a:t>
                      </a:r>
                      <a:endParaRPr lang="fr-FR"/>
                    </a:p>
                  </a:txBody>
                  <a:tcPr/>
                </a:tc>
                <a:tc>
                  <a:txBody>
                    <a:bodyPr/>
                    <a:lstStyle/>
                    <a:p>
                      <a:r>
                        <a:rPr lang="en-GB" err="1" smtClean="0"/>
                        <a:t>Actifs</a:t>
                      </a:r>
                      <a:r>
                        <a:rPr lang="en-GB" smtClean="0"/>
                        <a:t> en JV de </a:t>
                      </a:r>
                      <a:r>
                        <a:rPr lang="en-GB" err="1" smtClean="0"/>
                        <a:t>niveau</a:t>
                      </a:r>
                      <a:r>
                        <a:rPr lang="en-GB" smtClean="0"/>
                        <a:t> III</a:t>
                      </a:r>
                      <a:endParaRPr lang="fr-FR"/>
                    </a:p>
                  </a:txBody>
                  <a:tcPr/>
                </a:tc>
                <a:tc>
                  <a:txBody>
                    <a:bodyPr/>
                    <a:lstStyle/>
                    <a:p>
                      <a:r>
                        <a:rPr lang="en-GB" smtClean="0"/>
                        <a:t>% du total des </a:t>
                      </a:r>
                      <a:r>
                        <a:rPr lang="en-GB" err="1" smtClean="0"/>
                        <a:t>risques</a:t>
                      </a:r>
                      <a:endParaRPr lang="fr-FR"/>
                    </a:p>
                  </a:txBody>
                  <a:tcPr/>
                </a:tc>
              </a:tr>
              <a:tr h="383487">
                <a:tc>
                  <a:txBody>
                    <a:bodyPr/>
                    <a:lstStyle/>
                    <a:p>
                      <a:r>
                        <a:rPr lang="en-GB" smtClean="0"/>
                        <a:t>HSBC</a:t>
                      </a:r>
                      <a:endParaRPr lang="fr-FR"/>
                    </a:p>
                  </a:txBody>
                  <a:tcPr/>
                </a:tc>
                <a:tc>
                  <a:txBody>
                    <a:bodyPr/>
                    <a:lstStyle/>
                    <a:p>
                      <a:pPr algn="ctr"/>
                      <a:r>
                        <a:rPr lang="en-GB" smtClean="0"/>
                        <a:t>2415</a:t>
                      </a:r>
                      <a:endParaRPr lang="fr-FR"/>
                    </a:p>
                  </a:txBody>
                  <a:tcPr/>
                </a:tc>
                <a:tc>
                  <a:txBody>
                    <a:bodyPr/>
                    <a:lstStyle/>
                    <a:p>
                      <a:pPr algn="ctr"/>
                      <a:r>
                        <a:rPr lang="en-GB" smtClean="0"/>
                        <a:t>11</a:t>
                      </a:r>
                      <a:endParaRPr lang="fr-FR"/>
                    </a:p>
                  </a:txBody>
                  <a:tcPr/>
                </a:tc>
                <a:tc>
                  <a:txBody>
                    <a:bodyPr/>
                    <a:lstStyle/>
                    <a:p>
                      <a:pPr algn="ctr"/>
                      <a:r>
                        <a:rPr lang="en-GB" b="1" dirty="0" smtClean="0">
                          <a:solidFill>
                            <a:schemeClr val="tx1"/>
                          </a:solidFill>
                        </a:rPr>
                        <a:t>0,45%</a:t>
                      </a:r>
                      <a:endParaRPr lang="fr-FR" b="1" dirty="0">
                        <a:solidFill>
                          <a:schemeClr val="tx1"/>
                        </a:solidFill>
                      </a:endParaRPr>
                    </a:p>
                  </a:txBody>
                  <a:tcPr/>
                </a:tc>
              </a:tr>
              <a:tr h="383487">
                <a:tc>
                  <a:txBody>
                    <a:bodyPr/>
                    <a:lstStyle/>
                    <a:p>
                      <a:r>
                        <a:rPr lang="en-GB" smtClean="0"/>
                        <a:t>BNP PARIBAS</a:t>
                      </a:r>
                      <a:endParaRPr lang="fr-FR"/>
                    </a:p>
                  </a:txBody>
                  <a:tcPr/>
                </a:tc>
                <a:tc>
                  <a:txBody>
                    <a:bodyPr/>
                    <a:lstStyle/>
                    <a:p>
                      <a:pPr algn="ctr"/>
                      <a:r>
                        <a:rPr lang="en-GB" smtClean="0"/>
                        <a:t>2032</a:t>
                      </a:r>
                      <a:endParaRPr lang="fr-FR"/>
                    </a:p>
                  </a:txBody>
                  <a:tcPr/>
                </a:tc>
                <a:tc>
                  <a:txBody>
                    <a:bodyPr/>
                    <a:lstStyle/>
                    <a:p>
                      <a:pPr algn="ctr"/>
                      <a:r>
                        <a:rPr lang="en-GB" smtClean="0"/>
                        <a:t>21</a:t>
                      </a:r>
                      <a:endParaRPr lang="fr-FR"/>
                    </a:p>
                  </a:txBody>
                  <a:tcPr/>
                </a:tc>
                <a:tc>
                  <a:txBody>
                    <a:bodyPr/>
                    <a:lstStyle/>
                    <a:p>
                      <a:pPr algn="ctr"/>
                      <a:r>
                        <a:rPr lang="en-GB" b="1" dirty="0" smtClean="0">
                          <a:solidFill>
                            <a:schemeClr val="tx1"/>
                          </a:solidFill>
                        </a:rPr>
                        <a:t>1%</a:t>
                      </a:r>
                      <a:endParaRPr lang="fr-FR" b="1" dirty="0">
                        <a:solidFill>
                          <a:schemeClr val="tx1"/>
                        </a:solidFill>
                      </a:endParaRPr>
                    </a:p>
                  </a:txBody>
                  <a:tcPr/>
                </a:tc>
              </a:tr>
              <a:tr h="383487">
                <a:tc>
                  <a:txBody>
                    <a:bodyPr/>
                    <a:lstStyle/>
                    <a:p>
                      <a:r>
                        <a:rPr lang="en-GB" smtClean="0"/>
                        <a:t>BARCLAYS</a:t>
                      </a:r>
                      <a:endParaRPr lang="fr-FR"/>
                    </a:p>
                  </a:txBody>
                  <a:tcPr/>
                </a:tc>
                <a:tc>
                  <a:txBody>
                    <a:bodyPr/>
                    <a:lstStyle/>
                    <a:p>
                      <a:pPr algn="ctr"/>
                      <a:r>
                        <a:rPr lang="en-GB" smtClean="0"/>
                        <a:t>1963</a:t>
                      </a:r>
                      <a:endParaRPr lang="fr-FR"/>
                    </a:p>
                  </a:txBody>
                  <a:tcPr/>
                </a:tc>
                <a:tc>
                  <a:txBody>
                    <a:bodyPr/>
                    <a:lstStyle/>
                    <a:p>
                      <a:pPr algn="ctr"/>
                      <a:r>
                        <a:rPr lang="en-GB" smtClean="0"/>
                        <a:t>40</a:t>
                      </a:r>
                    </a:p>
                  </a:txBody>
                  <a:tcPr/>
                </a:tc>
                <a:tc>
                  <a:txBody>
                    <a:bodyPr/>
                    <a:lstStyle/>
                    <a:p>
                      <a:pPr algn="ctr"/>
                      <a:r>
                        <a:rPr lang="en-GB" b="1" dirty="0" smtClean="0">
                          <a:solidFill>
                            <a:schemeClr val="tx1"/>
                          </a:solidFill>
                        </a:rPr>
                        <a:t>2%</a:t>
                      </a:r>
                      <a:endParaRPr lang="fr-FR" b="1" dirty="0">
                        <a:solidFill>
                          <a:schemeClr val="tx1"/>
                        </a:solidFill>
                      </a:endParaRPr>
                    </a:p>
                  </a:txBody>
                  <a:tcPr/>
                </a:tc>
              </a:tr>
              <a:tr h="383487">
                <a:tc>
                  <a:txBody>
                    <a:bodyPr/>
                    <a:lstStyle/>
                    <a:p>
                      <a:r>
                        <a:rPr lang="en-GB" smtClean="0"/>
                        <a:t>CREDIT</a:t>
                      </a:r>
                      <a:r>
                        <a:rPr lang="en-GB" baseline="0" smtClean="0"/>
                        <a:t> AGRICOLE</a:t>
                      </a:r>
                      <a:endParaRPr lang="fr-FR"/>
                    </a:p>
                  </a:txBody>
                  <a:tcPr/>
                </a:tc>
                <a:tc>
                  <a:txBody>
                    <a:bodyPr/>
                    <a:lstStyle/>
                    <a:p>
                      <a:pPr algn="ctr"/>
                      <a:r>
                        <a:rPr lang="en-GB" smtClean="0"/>
                        <a:t>1747</a:t>
                      </a:r>
                      <a:endParaRPr lang="fr-FR"/>
                    </a:p>
                  </a:txBody>
                  <a:tcPr/>
                </a:tc>
                <a:tc>
                  <a:txBody>
                    <a:bodyPr/>
                    <a:lstStyle/>
                    <a:p>
                      <a:pPr algn="ctr"/>
                      <a:r>
                        <a:rPr lang="en-GB" smtClean="0"/>
                        <a:t>7</a:t>
                      </a:r>
                      <a:endParaRPr lang="fr-FR"/>
                    </a:p>
                  </a:txBody>
                  <a:tcPr/>
                </a:tc>
                <a:tc>
                  <a:txBody>
                    <a:bodyPr/>
                    <a:lstStyle/>
                    <a:p>
                      <a:pPr algn="ctr"/>
                      <a:r>
                        <a:rPr lang="en-GB" b="1" dirty="0" smtClean="0">
                          <a:solidFill>
                            <a:schemeClr val="tx1"/>
                          </a:solidFill>
                        </a:rPr>
                        <a:t>0,4%</a:t>
                      </a:r>
                      <a:endParaRPr lang="fr-FR" b="1" dirty="0">
                        <a:solidFill>
                          <a:schemeClr val="tx1"/>
                        </a:solidFill>
                      </a:endParaRPr>
                    </a:p>
                  </a:txBody>
                  <a:tcPr/>
                </a:tc>
              </a:tr>
              <a:tr h="383487">
                <a:tc>
                  <a:txBody>
                    <a:bodyPr/>
                    <a:lstStyle/>
                    <a:p>
                      <a:r>
                        <a:rPr lang="en-GB" smtClean="0"/>
                        <a:t>SANTANDER</a:t>
                      </a:r>
                      <a:endParaRPr lang="fr-FR"/>
                    </a:p>
                  </a:txBody>
                  <a:tcPr/>
                </a:tc>
                <a:tc>
                  <a:txBody>
                    <a:bodyPr/>
                    <a:lstStyle/>
                    <a:p>
                      <a:pPr algn="ctr"/>
                      <a:r>
                        <a:rPr lang="en-GB" smtClean="0"/>
                        <a:t>1379</a:t>
                      </a:r>
                      <a:endParaRPr lang="fr-FR"/>
                    </a:p>
                  </a:txBody>
                  <a:tcPr/>
                </a:tc>
                <a:tc>
                  <a:txBody>
                    <a:bodyPr/>
                    <a:lstStyle/>
                    <a:p>
                      <a:pPr algn="ctr"/>
                      <a:r>
                        <a:rPr lang="en-GB" smtClean="0"/>
                        <a:t>1</a:t>
                      </a:r>
                      <a:endParaRPr lang="fr-FR"/>
                    </a:p>
                  </a:txBody>
                  <a:tcPr/>
                </a:tc>
                <a:tc>
                  <a:txBody>
                    <a:bodyPr/>
                    <a:lstStyle/>
                    <a:p>
                      <a:pPr algn="ctr"/>
                      <a:r>
                        <a:rPr lang="en-GB" b="1" dirty="0" smtClean="0">
                          <a:solidFill>
                            <a:schemeClr val="tx1"/>
                          </a:solidFill>
                        </a:rPr>
                        <a:t>ns</a:t>
                      </a:r>
                      <a:endParaRPr lang="fr-FR" b="1" dirty="0">
                        <a:solidFill>
                          <a:schemeClr val="tx1"/>
                        </a:solidFill>
                      </a:endParaRPr>
                    </a:p>
                  </a:txBody>
                  <a:tcPr/>
                </a:tc>
              </a:tr>
              <a:tr h="383487">
                <a:tc>
                  <a:txBody>
                    <a:bodyPr/>
                    <a:lstStyle/>
                    <a:p>
                      <a:r>
                        <a:rPr lang="en-GB" smtClean="0"/>
                        <a:t>SOCIETE</a:t>
                      </a:r>
                      <a:r>
                        <a:rPr lang="en-GB" baseline="0" smtClean="0"/>
                        <a:t> </a:t>
                      </a:r>
                      <a:r>
                        <a:rPr lang="en-GB" smtClean="0"/>
                        <a:t>GENERALE</a:t>
                      </a:r>
                      <a:endParaRPr lang="fr-FR"/>
                    </a:p>
                  </a:txBody>
                  <a:tcPr/>
                </a:tc>
                <a:tc>
                  <a:txBody>
                    <a:bodyPr/>
                    <a:lstStyle/>
                    <a:p>
                      <a:pPr algn="ctr"/>
                      <a:r>
                        <a:rPr lang="en-GB" smtClean="0"/>
                        <a:t>1297</a:t>
                      </a:r>
                      <a:endParaRPr lang="fr-FR"/>
                    </a:p>
                  </a:txBody>
                  <a:tcPr/>
                </a:tc>
                <a:tc>
                  <a:txBody>
                    <a:bodyPr/>
                    <a:lstStyle/>
                    <a:p>
                      <a:pPr algn="ctr"/>
                      <a:r>
                        <a:rPr lang="en-GB" smtClean="0"/>
                        <a:t>6</a:t>
                      </a:r>
                      <a:endParaRPr lang="fr-FR"/>
                    </a:p>
                  </a:txBody>
                  <a:tcPr/>
                </a:tc>
                <a:tc>
                  <a:txBody>
                    <a:bodyPr/>
                    <a:lstStyle/>
                    <a:p>
                      <a:pPr algn="ctr"/>
                      <a:r>
                        <a:rPr lang="en-GB" b="1" dirty="0" smtClean="0">
                          <a:solidFill>
                            <a:schemeClr val="tx1"/>
                          </a:solidFill>
                        </a:rPr>
                        <a:t>0,4%</a:t>
                      </a:r>
                      <a:endParaRPr lang="fr-FR" b="1" dirty="0">
                        <a:solidFill>
                          <a:schemeClr val="tx1"/>
                        </a:solidFill>
                      </a:endParaRPr>
                    </a:p>
                  </a:txBody>
                  <a:tcPr/>
                </a:tc>
              </a:tr>
            </a:tbl>
          </a:graphicData>
        </a:graphic>
      </p:graphicFrame>
      <p:sp>
        <p:nvSpPr>
          <p:cNvPr id="9" name="TextBox 8"/>
          <p:cNvSpPr txBox="1"/>
          <p:nvPr/>
        </p:nvSpPr>
        <p:spPr>
          <a:xfrm>
            <a:off x="4039797" y="6132270"/>
            <a:ext cx="6932986" cy="369332"/>
          </a:xfrm>
          <a:prstGeom prst="rect">
            <a:avLst/>
          </a:prstGeom>
          <a:noFill/>
        </p:spPr>
        <p:txBody>
          <a:bodyPr wrap="square" rtlCol="0">
            <a:spAutoFit/>
          </a:bodyPr>
          <a:lstStyle/>
          <a:p>
            <a:pPr defTabSz="914400" fontAlgn="base">
              <a:spcBef>
                <a:spcPct val="0"/>
              </a:spcBef>
              <a:spcAft>
                <a:spcPct val="0"/>
              </a:spcAft>
            </a:pPr>
            <a:r>
              <a:rPr lang="en-GB" dirty="0">
                <a:solidFill>
                  <a:srgbClr val="5F6062"/>
                </a:solidFill>
                <a:ea typeface="ＭＳ Ｐゴシック" charset="-128"/>
              </a:rPr>
              <a:t>Source : Rapport de </a:t>
            </a:r>
            <a:r>
              <a:rPr lang="en-GB" dirty="0" err="1">
                <a:solidFill>
                  <a:srgbClr val="5F6062"/>
                </a:solidFill>
                <a:ea typeface="ＭＳ Ｐゴシック" charset="-128"/>
              </a:rPr>
              <a:t>l’European</a:t>
            </a:r>
            <a:r>
              <a:rPr lang="en-GB" dirty="0">
                <a:solidFill>
                  <a:srgbClr val="5F6062"/>
                </a:solidFill>
                <a:ea typeface="ＭＳ Ｐゴシック" charset="-128"/>
              </a:rPr>
              <a:t> Banking Authority - 29/09/2014</a:t>
            </a:r>
            <a:endParaRPr lang="fr-FR" dirty="0">
              <a:solidFill>
                <a:srgbClr val="5F6062"/>
              </a:solidFill>
              <a:ea typeface="ＭＳ Ｐゴシック" charset="-128"/>
            </a:endParaRPr>
          </a:p>
        </p:txBody>
      </p:sp>
      <p:sp>
        <p:nvSpPr>
          <p:cNvPr id="10" name="TextBox 9"/>
          <p:cNvSpPr txBox="1"/>
          <p:nvPr/>
        </p:nvSpPr>
        <p:spPr>
          <a:xfrm>
            <a:off x="2863589" y="5349203"/>
            <a:ext cx="8635762" cy="646331"/>
          </a:xfrm>
          <a:prstGeom prst="rect">
            <a:avLst/>
          </a:prstGeom>
          <a:noFill/>
        </p:spPr>
        <p:txBody>
          <a:bodyPr wrap="none" rtlCol="0">
            <a:spAutoFit/>
          </a:bodyPr>
          <a:lstStyle/>
          <a:p>
            <a:pPr defTabSz="914400" fontAlgn="base">
              <a:spcBef>
                <a:spcPct val="0"/>
              </a:spcBef>
              <a:spcAft>
                <a:spcPct val="0"/>
              </a:spcAft>
            </a:pPr>
            <a:r>
              <a:rPr lang="en-GB" dirty="0">
                <a:solidFill>
                  <a:srgbClr val="5F6062"/>
                </a:solidFill>
                <a:ea typeface="ＭＳ Ｐゴシック" charset="-128"/>
              </a:rPr>
              <a:t>(*) </a:t>
            </a:r>
            <a:r>
              <a:rPr lang="en-GB" dirty="0" err="1">
                <a:solidFill>
                  <a:srgbClr val="5F6062"/>
                </a:solidFill>
                <a:ea typeface="ＭＳ Ｐゴシック" charset="-128"/>
              </a:rPr>
              <a:t>Actifs</a:t>
            </a:r>
            <a:r>
              <a:rPr lang="en-GB" dirty="0">
                <a:solidFill>
                  <a:srgbClr val="5F6062"/>
                </a:solidFill>
                <a:ea typeface="ＭＳ Ｐゴシック" charset="-128"/>
              </a:rPr>
              <a:t> </a:t>
            </a:r>
            <a:r>
              <a:rPr lang="en-GB" dirty="0" err="1">
                <a:solidFill>
                  <a:srgbClr val="5F6062"/>
                </a:solidFill>
                <a:ea typeface="ＭＳ Ｐゴシック" charset="-128"/>
              </a:rPr>
              <a:t>comptables</a:t>
            </a:r>
            <a:r>
              <a:rPr lang="en-GB" dirty="0">
                <a:solidFill>
                  <a:srgbClr val="5F6062"/>
                </a:solidFill>
                <a:ea typeface="ＭＳ Ｐゴシック" charset="-128"/>
              </a:rPr>
              <a:t> </a:t>
            </a:r>
            <a:r>
              <a:rPr lang="en-GB" dirty="0" err="1">
                <a:solidFill>
                  <a:srgbClr val="5F6062"/>
                </a:solidFill>
                <a:ea typeface="ＭＳ Ｐゴシック" charset="-128"/>
              </a:rPr>
              <a:t>corrigés</a:t>
            </a:r>
            <a:r>
              <a:rPr lang="en-GB" dirty="0">
                <a:solidFill>
                  <a:srgbClr val="5F6062"/>
                </a:solidFill>
                <a:ea typeface="ＭＳ Ｐゴシック" charset="-128"/>
              </a:rPr>
              <a:t> des </a:t>
            </a:r>
            <a:r>
              <a:rPr lang="en-GB" dirty="0" err="1">
                <a:solidFill>
                  <a:srgbClr val="5F6062"/>
                </a:solidFill>
                <a:ea typeface="ＭＳ Ｐゴシック" charset="-128"/>
              </a:rPr>
              <a:t>risques</a:t>
            </a:r>
            <a:r>
              <a:rPr lang="en-GB" dirty="0">
                <a:solidFill>
                  <a:srgbClr val="5F6062"/>
                </a:solidFill>
                <a:ea typeface="ＭＳ Ｐゴシック" charset="-128"/>
              </a:rPr>
              <a:t>, engagements hors </a:t>
            </a:r>
            <a:r>
              <a:rPr lang="en-GB" dirty="0" err="1">
                <a:solidFill>
                  <a:srgbClr val="5F6062"/>
                </a:solidFill>
                <a:ea typeface="ＭＳ Ｐゴシック" charset="-128"/>
              </a:rPr>
              <a:t>bilan</a:t>
            </a:r>
            <a:r>
              <a:rPr lang="en-GB" dirty="0">
                <a:solidFill>
                  <a:srgbClr val="5F6062"/>
                </a:solidFill>
                <a:ea typeface="ＭＳ Ｐゴシック" charset="-128"/>
              </a:rPr>
              <a:t> et </a:t>
            </a:r>
            <a:r>
              <a:rPr lang="en-GB" dirty="0" err="1">
                <a:solidFill>
                  <a:srgbClr val="5F6062"/>
                </a:solidFill>
                <a:ea typeface="ＭＳ Ｐゴシック" charset="-128"/>
              </a:rPr>
              <a:t>ajustements</a:t>
            </a:r>
            <a:r>
              <a:rPr lang="en-GB" dirty="0">
                <a:solidFill>
                  <a:srgbClr val="5F6062"/>
                </a:solidFill>
                <a:ea typeface="ＭＳ Ｐゴシック" charset="-128"/>
              </a:rPr>
              <a:t> </a:t>
            </a:r>
          </a:p>
          <a:p>
            <a:pPr defTabSz="914400" fontAlgn="base">
              <a:spcBef>
                <a:spcPct val="0"/>
              </a:spcBef>
              <a:spcAft>
                <a:spcPct val="0"/>
              </a:spcAft>
            </a:pPr>
            <a:r>
              <a:rPr lang="en-GB" dirty="0" err="1">
                <a:solidFill>
                  <a:srgbClr val="5F6062"/>
                </a:solidFill>
                <a:ea typeface="ＭＳ Ｐゴシック" charset="-128"/>
              </a:rPr>
              <a:t>prudentiels</a:t>
            </a:r>
            <a:endParaRPr lang="fr-FR" sz="2400" dirty="0">
              <a:solidFill>
                <a:srgbClr val="5F6062"/>
              </a:solidFill>
              <a:ea typeface="ＭＳ Ｐゴシック" charset="-128"/>
            </a:endParaRPr>
          </a:p>
        </p:txBody>
      </p:sp>
    </p:spTree>
    <p:extLst>
      <p:ext uri="{BB962C8B-B14F-4D97-AF65-F5344CB8AC3E}">
        <p14:creationId xmlns:p14="http://schemas.microsoft.com/office/powerpoint/2010/main" val="3846769056"/>
      </p:ext>
    </p:extLst>
  </p:cSld>
  <p:clrMapOvr>
    <a:masterClrMapping/>
  </p:clrMapOvr>
  <p:transition spd="med">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 </a:t>
            </a:r>
            <a:r>
              <a:rPr lang="en-GB" dirty="0" err="1" smtClean="0"/>
              <a:t>banques</a:t>
            </a:r>
            <a:r>
              <a:rPr lang="en-GB" dirty="0" smtClean="0"/>
              <a:t> </a:t>
            </a:r>
            <a:r>
              <a:rPr lang="en-GB" dirty="0" err="1" smtClean="0"/>
              <a:t>francaises</a:t>
            </a:r>
            <a:r>
              <a:rPr lang="en-GB" dirty="0" smtClean="0"/>
              <a:t> ne </a:t>
            </a:r>
            <a:r>
              <a:rPr lang="en-GB" dirty="0" err="1" smtClean="0"/>
              <a:t>devraient</a:t>
            </a:r>
            <a:r>
              <a:rPr lang="en-GB" dirty="0" smtClean="0"/>
              <a:t> pas </a:t>
            </a:r>
            <a:r>
              <a:rPr lang="en-GB" dirty="0" err="1" smtClean="0"/>
              <a:t>voir</a:t>
            </a:r>
            <a:r>
              <a:rPr lang="en-GB" dirty="0" smtClean="0"/>
              <a:t> des bouleversements </a:t>
            </a:r>
            <a:r>
              <a:rPr lang="en-GB" dirty="0" err="1" smtClean="0"/>
              <a:t>en</a:t>
            </a:r>
            <a:r>
              <a:rPr lang="en-GB" dirty="0" smtClean="0"/>
              <a:t> </a:t>
            </a:r>
            <a:r>
              <a:rPr lang="en-GB" dirty="0" err="1" smtClean="0"/>
              <a:t>matière</a:t>
            </a:r>
            <a:r>
              <a:rPr lang="en-GB" dirty="0" smtClean="0"/>
              <a:t> de </a:t>
            </a:r>
            <a:r>
              <a:rPr lang="en-GB" dirty="0" err="1" smtClean="0"/>
              <a:t>classement</a:t>
            </a:r>
            <a:r>
              <a:rPr lang="en-GB" dirty="0" smtClean="0"/>
              <a:t>, </a:t>
            </a:r>
            <a:r>
              <a:rPr lang="en-GB" dirty="0" err="1" smtClean="0"/>
              <a:t>selon</a:t>
            </a:r>
            <a:r>
              <a:rPr lang="en-GB" dirty="0" smtClean="0"/>
              <a:t> </a:t>
            </a:r>
            <a:r>
              <a:rPr lang="en-GB" dirty="0" err="1" smtClean="0"/>
              <a:t>eba</a:t>
            </a:r>
            <a:endParaRPr lang="en-GB" dirty="0"/>
          </a:p>
        </p:txBody>
      </p:sp>
      <p:graphicFrame>
        <p:nvGraphicFramePr>
          <p:cNvPr id="4" name="Content Placeholder 3"/>
          <p:cNvGraphicFramePr>
            <a:graphicFrameLocks noGrp="1"/>
          </p:cNvGraphicFramePr>
          <p:nvPr>
            <p:ph idx="1"/>
            <p:extLst/>
          </p:nvPr>
        </p:nvGraphicFramePr>
        <p:xfrm>
          <a:off x="580858" y="2101831"/>
          <a:ext cx="11029950" cy="3353286"/>
        </p:xfrm>
        <a:graphic>
          <a:graphicData uri="http://schemas.openxmlformats.org/drawingml/2006/table">
            <a:tbl>
              <a:tblPr firstRow="1" bandRow="1">
                <a:tableStyleId>{5C22544A-7EE6-4342-B048-85BDC9FD1C3A}</a:tableStyleId>
              </a:tblPr>
              <a:tblGrid>
                <a:gridCol w="1718422"/>
                <a:gridCol w="2353235"/>
                <a:gridCol w="1922930"/>
                <a:gridCol w="2514600"/>
                <a:gridCol w="2520763"/>
              </a:tblGrid>
              <a:tr h="1153646">
                <a:tc>
                  <a:txBody>
                    <a:bodyPr/>
                    <a:lstStyle/>
                    <a:p>
                      <a:endParaRPr lang="en-GB" dirty="0"/>
                    </a:p>
                  </a:txBody>
                  <a:tcPr/>
                </a:tc>
                <a:tc>
                  <a:txBody>
                    <a:bodyPr/>
                    <a:lstStyle/>
                    <a:p>
                      <a:r>
                        <a:rPr lang="en-GB" dirty="0" err="1" smtClean="0"/>
                        <a:t>Classement</a:t>
                      </a:r>
                      <a:r>
                        <a:rPr lang="en-GB" dirty="0" smtClean="0"/>
                        <a:t> </a:t>
                      </a:r>
                      <a:r>
                        <a:rPr lang="en-GB" dirty="0" err="1" smtClean="0"/>
                        <a:t>actuel</a:t>
                      </a:r>
                      <a:r>
                        <a:rPr lang="en-GB" dirty="0" smtClean="0"/>
                        <a:t> </a:t>
                      </a:r>
                      <a:endParaRPr lang="en-GB" dirty="0"/>
                    </a:p>
                  </a:txBody>
                  <a:tcPr/>
                </a:tc>
                <a:tc>
                  <a:txBody>
                    <a:bodyPr/>
                    <a:lstStyle/>
                    <a:p>
                      <a:r>
                        <a:rPr lang="en-GB" dirty="0" smtClean="0"/>
                        <a:t>Nouveau </a:t>
                      </a:r>
                      <a:r>
                        <a:rPr lang="en-GB" dirty="0" err="1" smtClean="0"/>
                        <a:t>classement</a:t>
                      </a:r>
                      <a:endParaRPr lang="en-GB" dirty="0"/>
                    </a:p>
                  </a:txBody>
                  <a:tcPr/>
                </a:tc>
                <a:tc>
                  <a:txBody>
                    <a:bodyPr/>
                    <a:lstStyle/>
                    <a:p>
                      <a:r>
                        <a:rPr lang="en-GB" dirty="0" smtClean="0"/>
                        <a:t>% </a:t>
                      </a:r>
                      <a:r>
                        <a:rPr lang="en-GB" dirty="0" err="1" smtClean="0"/>
                        <a:t>transf</a:t>
                      </a:r>
                      <a:r>
                        <a:rPr lang="fr-FR" dirty="0" smtClean="0"/>
                        <a:t>é</a:t>
                      </a:r>
                      <a:r>
                        <a:rPr lang="en-GB" dirty="0" err="1" smtClean="0"/>
                        <a:t>ré</a:t>
                      </a:r>
                      <a:r>
                        <a:rPr lang="en-GB" dirty="0" smtClean="0"/>
                        <a:t> à </a:t>
                      </a:r>
                      <a:r>
                        <a:rPr lang="en-GB" dirty="0" err="1" smtClean="0"/>
                        <a:t>une</a:t>
                      </a:r>
                      <a:r>
                        <a:rPr lang="en-GB" dirty="0" smtClean="0"/>
                        <a:t> </a:t>
                      </a:r>
                      <a:r>
                        <a:rPr lang="en-GB" dirty="0" err="1" smtClean="0"/>
                        <a:t>catégorie</a:t>
                      </a:r>
                      <a:r>
                        <a:rPr lang="en-GB" dirty="0" smtClean="0"/>
                        <a:t> </a:t>
                      </a:r>
                      <a:r>
                        <a:rPr lang="en-GB" dirty="0" err="1" smtClean="0"/>
                        <a:t>différente</a:t>
                      </a:r>
                      <a:r>
                        <a:rPr lang="en-GB" dirty="0" smtClean="0"/>
                        <a:t> au point de </a:t>
                      </a:r>
                      <a:r>
                        <a:rPr lang="en-GB" dirty="0" err="1" smtClean="0"/>
                        <a:t>vue</a:t>
                      </a:r>
                      <a:r>
                        <a:rPr lang="en-GB" dirty="0" smtClean="0"/>
                        <a:t> </a:t>
                      </a:r>
                      <a:r>
                        <a:rPr lang="en-GB" dirty="0" err="1" smtClean="0"/>
                        <a:t>évaluation</a:t>
                      </a:r>
                      <a:endParaRPr lang="en-GB" dirty="0"/>
                    </a:p>
                  </a:txBody>
                  <a:tcPr/>
                </a:tc>
                <a:tc>
                  <a:txBody>
                    <a:bodyPr/>
                    <a:lstStyle/>
                    <a:p>
                      <a:r>
                        <a:rPr lang="en-GB" dirty="0" smtClean="0"/>
                        <a:t>% </a:t>
                      </a:r>
                      <a:r>
                        <a:rPr lang="fr-FR" noProof="0" dirty="0" smtClean="0"/>
                        <a:t>restant</a:t>
                      </a:r>
                      <a:r>
                        <a:rPr lang="en-GB" dirty="0" smtClean="0"/>
                        <a:t> </a:t>
                      </a:r>
                      <a:r>
                        <a:rPr lang="fr-FR" noProof="0" dirty="0" smtClean="0"/>
                        <a:t>dans</a:t>
                      </a:r>
                      <a:r>
                        <a:rPr lang="en-GB" dirty="0" smtClean="0"/>
                        <a:t> </a:t>
                      </a:r>
                      <a:r>
                        <a:rPr lang="fr-CA" noProof="0" dirty="0" smtClean="0"/>
                        <a:t>une</a:t>
                      </a:r>
                      <a:r>
                        <a:rPr lang="en-GB" dirty="0" smtClean="0"/>
                        <a:t> </a:t>
                      </a:r>
                      <a:r>
                        <a:rPr lang="fr-FR" noProof="0" dirty="0" smtClean="0"/>
                        <a:t>catégorie</a:t>
                      </a:r>
                      <a:r>
                        <a:rPr lang="en-GB" dirty="0" smtClean="0"/>
                        <a:t> </a:t>
                      </a:r>
                      <a:r>
                        <a:rPr lang="en-GB" dirty="0" err="1" smtClean="0"/>
                        <a:t>similaire</a:t>
                      </a:r>
                      <a:r>
                        <a:rPr lang="en-GB" dirty="0" smtClean="0"/>
                        <a:t> au point de </a:t>
                      </a:r>
                      <a:r>
                        <a:rPr lang="en-GB" dirty="0" err="1" smtClean="0"/>
                        <a:t>vue</a:t>
                      </a:r>
                      <a:r>
                        <a:rPr lang="en-GB" dirty="0" smtClean="0"/>
                        <a:t> </a:t>
                      </a:r>
                      <a:r>
                        <a:rPr lang="en-GB" dirty="0" err="1" smtClean="0"/>
                        <a:t>évaluation</a:t>
                      </a:r>
                      <a:r>
                        <a:rPr lang="en-GB" dirty="0" smtClean="0"/>
                        <a:t> </a:t>
                      </a:r>
                      <a:endParaRPr lang="en-GB" dirty="0"/>
                    </a:p>
                  </a:txBody>
                  <a:tcPr/>
                </a:tc>
              </a:tr>
              <a:tr h="370840">
                <a:tc>
                  <a:txBody>
                    <a:bodyPr/>
                    <a:lstStyle/>
                    <a:p>
                      <a:r>
                        <a:rPr lang="en-GB" dirty="0" smtClean="0"/>
                        <a:t>Actions et </a:t>
                      </a:r>
                      <a:r>
                        <a:rPr lang="en-GB" dirty="0" err="1" smtClean="0"/>
                        <a:t>autres</a:t>
                      </a:r>
                      <a:r>
                        <a:rPr lang="en-GB" baseline="0" dirty="0" smtClean="0"/>
                        <a:t> titres </a:t>
                      </a:r>
                      <a:r>
                        <a:rPr lang="en-GB" baseline="0" dirty="0" err="1" smtClean="0"/>
                        <a:t>négociables</a:t>
                      </a:r>
                      <a:endParaRPr lang="en-GB" dirty="0"/>
                    </a:p>
                  </a:txBody>
                  <a:tcPr/>
                </a:tc>
                <a:tc>
                  <a:txBody>
                    <a:bodyPr/>
                    <a:lstStyle/>
                    <a:p>
                      <a:r>
                        <a:rPr lang="en-GB" dirty="0" smtClean="0"/>
                        <a:t>Available for sale </a:t>
                      </a:r>
                      <a:endParaRPr lang="en-GB" dirty="0"/>
                    </a:p>
                  </a:txBody>
                  <a:tcPr/>
                </a:tc>
                <a:tc>
                  <a:txBody>
                    <a:bodyPr/>
                    <a:lstStyle/>
                    <a:p>
                      <a:r>
                        <a:rPr lang="en-GB" dirty="0" smtClean="0"/>
                        <a:t>FV – PL</a:t>
                      </a:r>
                      <a:endParaRPr lang="en-GB" dirty="0"/>
                    </a:p>
                  </a:txBody>
                  <a:tcPr/>
                </a:tc>
                <a:tc>
                  <a:txBody>
                    <a:bodyPr/>
                    <a:lstStyle/>
                    <a:p>
                      <a:pPr algn="ctr"/>
                      <a:r>
                        <a:rPr lang="en-GB" dirty="0" smtClean="0"/>
                        <a:t>72% (JV-PL)</a:t>
                      </a:r>
                      <a:endParaRPr lang="en-GB" dirty="0"/>
                    </a:p>
                  </a:txBody>
                  <a:tcPr/>
                </a:tc>
                <a:tc>
                  <a:txBody>
                    <a:bodyPr/>
                    <a:lstStyle/>
                    <a:p>
                      <a:pPr algn="ctr"/>
                      <a:r>
                        <a:rPr lang="en-GB" dirty="0" smtClean="0"/>
                        <a:t>28% (JV-OCI)</a:t>
                      </a:r>
                      <a:endParaRPr lang="en-GB" dirty="0"/>
                    </a:p>
                  </a:txBody>
                  <a:tcPr/>
                </a:tc>
              </a:tr>
              <a:tr h="370840">
                <a:tc>
                  <a:txBody>
                    <a:bodyPr/>
                    <a:lstStyle/>
                    <a:p>
                      <a:r>
                        <a:rPr lang="en-GB" dirty="0" err="1" smtClean="0"/>
                        <a:t>Portefeuille</a:t>
                      </a:r>
                      <a:r>
                        <a:rPr lang="en-GB" dirty="0" smtClean="0"/>
                        <a:t> de </a:t>
                      </a:r>
                      <a:r>
                        <a:rPr lang="en-GB" dirty="0" err="1" smtClean="0"/>
                        <a:t>réserve</a:t>
                      </a:r>
                      <a:r>
                        <a:rPr lang="en-GB" dirty="0" smtClean="0"/>
                        <a:t> de </a:t>
                      </a:r>
                      <a:r>
                        <a:rPr lang="en-GB" dirty="0" err="1" smtClean="0"/>
                        <a:t>liquidité</a:t>
                      </a:r>
                      <a:endParaRPr lang="en-GB" dirty="0"/>
                    </a:p>
                  </a:txBody>
                  <a:tcPr/>
                </a:tc>
                <a:tc>
                  <a:txBody>
                    <a:bodyPr/>
                    <a:lstStyle/>
                    <a:p>
                      <a:r>
                        <a:rPr lang="en-GB" dirty="0" smtClean="0"/>
                        <a:t>Available for sale </a:t>
                      </a:r>
                      <a:endParaRPr lang="en-GB" dirty="0"/>
                    </a:p>
                  </a:txBody>
                  <a:tcPr/>
                </a:tc>
                <a:tc>
                  <a:txBody>
                    <a:bodyPr/>
                    <a:lstStyle/>
                    <a:p>
                      <a:r>
                        <a:rPr lang="en-GB" dirty="0" smtClean="0"/>
                        <a:t>FV- OCI</a:t>
                      </a:r>
                      <a:endParaRPr lang="en-GB" dirty="0"/>
                    </a:p>
                  </a:txBody>
                  <a:tcPr/>
                </a:tc>
                <a:tc>
                  <a:txBody>
                    <a:bodyPr/>
                    <a:lstStyle/>
                    <a:p>
                      <a:pPr algn="ctr"/>
                      <a:r>
                        <a:rPr lang="en-GB" dirty="0" smtClean="0"/>
                        <a:t>21% (Amortized cost, L&amp;R </a:t>
                      </a:r>
                      <a:r>
                        <a:rPr lang="en-GB" dirty="0" err="1" smtClean="0"/>
                        <a:t>ou</a:t>
                      </a:r>
                      <a:r>
                        <a:rPr lang="en-GB" dirty="0" smtClean="0"/>
                        <a:t> JV-PL</a:t>
                      </a:r>
                      <a:endParaRPr lang="en-GB" dirty="0"/>
                    </a:p>
                  </a:txBody>
                  <a:tcPr/>
                </a:tc>
                <a:tc>
                  <a:txBody>
                    <a:bodyPr/>
                    <a:lstStyle/>
                    <a:p>
                      <a:pPr algn="ctr"/>
                      <a:r>
                        <a:rPr lang="en-GB" dirty="0" smtClean="0"/>
                        <a:t>79%</a:t>
                      </a:r>
                      <a:endParaRPr lang="en-GB" dirty="0"/>
                    </a:p>
                  </a:txBody>
                  <a:tcPr/>
                </a:tc>
              </a:tr>
              <a:tr h="370840">
                <a:tc>
                  <a:txBody>
                    <a:bodyPr/>
                    <a:lstStyle/>
                    <a:p>
                      <a:r>
                        <a:rPr lang="en-GB" dirty="0" err="1" smtClean="0"/>
                        <a:t>Prets</a:t>
                      </a:r>
                      <a:endParaRPr lang="en-GB" dirty="0"/>
                    </a:p>
                  </a:txBody>
                  <a:tcPr/>
                </a:tc>
                <a:tc>
                  <a:txBody>
                    <a:bodyPr/>
                    <a:lstStyle/>
                    <a:p>
                      <a:r>
                        <a:rPr lang="en-GB" dirty="0" smtClean="0"/>
                        <a:t>Loans % Receivables</a:t>
                      </a:r>
                      <a:endParaRPr lang="en-GB" dirty="0"/>
                    </a:p>
                  </a:txBody>
                  <a:tcPr/>
                </a:tc>
                <a:tc>
                  <a:txBody>
                    <a:bodyPr/>
                    <a:lstStyle/>
                    <a:p>
                      <a:r>
                        <a:rPr lang="en-GB" dirty="0" smtClean="0"/>
                        <a:t>Amortized cost</a:t>
                      </a:r>
                      <a:endParaRPr lang="en-GB" dirty="0"/>
                    </a:p>
                  </a:txBody>
                  <a:tcPr/>
                </a:tc>
                <a:tc>
                  <a:txBody>
                    <a:bodyPr/>
                    <a:lstStyle/>
                    <a:p>
                      <a:pPr algn="ctr"/>
                      <a:r>
                        <a:rPr lang="en-GB" dirty="0" smtClean="0"/>
                        <a:t>2% (JV-PL)</a:t>
                      </a:r>
                      <a:endParaRPr lang="en-GB" dirty="0"/>
                    </a:p>
                  </a:txBody>
                  <a:tcPr/>
                </a:tc>
                <a:tc>
                  <a:txBody>
                    <a:bodyPr/>
                    <a:lstStyle/>
                    <a:p>
                      <a:pPr algn="ctr"/>
                      <a:r>
                        <a:rPr lang="en-GB" dirty="0" smtClean="0"/>
                        <a:t>98%</a:t>
                      </a:r>
                      <a:endParaRPr lang="en-GB" dirty="0"/>
                    </a:p>
                  </a:txBody>
                  <a:tcPr/>
                </a:tc>
              </a:tr>
            </a:tbl>
          </a:graphicData>
        </a:graphic>
      </p:graphicFrame>
      <p:sp>
        <p:nvSpPr>
          <p:cNvPr id="5" name="TextBox 4"/>
          <p:cNvSpPr txBox="1"/>
          <p:nvPr/>
        </p:nvSpPr>
        <p:spPr>
          <a:xfrm>
            <a:off x="5891987" y="5811207"/>
            <a:ext cx="5083443" cy="646331"/>
          </a:xfrm>
          <a:prstGeom prst="rect">
            <a:avLst/>
          </a:prstGeom>
          <a:noFill/>
        </p:spPr>
        <p:txBody>
          <a:bodyPr wrap="none" rtlCol="0">
            <a:spAutoFit/>
          </a:bodyPr>
          <a:lstStyle/>
          <a:p>
            <a:r>
              <a:rPr lang="en-GB" dirty="0" smtClean="0">
                <a:solidFill>
                  <a:prstClr val="black"/>
                </a:solidFill>
              </a:rPr>
              <a:t>Source : première </a:t>
            </a:r>
            <a:r>
              <a:rPr lang="en-GB" dirty="0" err="1">
                <a:solidFill>
                  <a:prstClr val="black"/>
                </a:solidFill>
              </a:rPr>
              <a:t>é</a:t>
            </a:r>
            <a:r>
              <a:rPr lang="en-GB" dirty="0" err="1" smtClean="0">
                <a:solidFill>
                  <a:prstClr val="black"/>
                </a:solidFill>
              </a:rPr>
              <a:t>tude</a:t>
            </a:r>
            <a:r>
              <a:rPr lang="en-GB" dirty="0" smtClean="0">
                <a:solidFill>
                  <a:prstClr val="black"/>
                </a:solidFill>
              </a:rPr>
              <a:t> </a:t>
            </a:r>
            <a:r>
              <a:rPr lang="en-GB" dirty="0" err="1" smtClean="0">
                <a:solidFill>
                  <a:prstClr val="black"/>
                </a:solidFill>
              </a:rPr>
              <a:t>d’impact</a:t>
            </a:r>
            <a:r>
              <a:rPr lang="en-GB" dirty="0" smtClean="0">
                <a:solidFill>
                  <a:prstClr val="black"/>
                </a:solidFill>
              </a:rPr>
              <a:t> par EBA, </a:t>
            </a:r>
          </a:p>
          <a:p>
            <a:r>
              <a:rPr lang="en-GB" dirty="0" err="1" smtClean="0">
                <a:solidFill>
                  <a:prstClr val="black"/>
                </a:solidFill>
              </a:rPr>
              <a:t>novembre</a:t>
            </a:r>
            <a:r>
              <a:rPr lang="en-GB" dirty="0" smtClean="0">
                <a:solidFill>
                  <a:prstClr val="black"/>
                </a:solidFill>
              </a:rPr>
              <a:t> 2016 et ACPR</a:t>
            </a:r>
            <a:endParaRPr lang="en-GB"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srgbClr val="903163"/>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smtClean="0">
                <a:solidFill>
                  <a:srgbClr val="903163"/>
                </a:solidFill>
              </a:rPr>
              <a:pPr/>
              <a:t>22</a:t>
            </a:fld>
            <a:endParaRPr lang="en-US" dirty="0">
              <a:solidFill>
                <a:srgbClr val="903163"/>
              </a:solidFill>
            </a:endParaRPr>
          </a:p>
        </p:txBody>
      </p:sp>
    </p:spTree>
    <p:extLst>
      <p:ext uri="{BB962C8B-B14F-4D97-AF65-F5344CB8AC3E}">
        <p14:creationId xmlns:p14="http://schemas.microsoft.com/office/powerpoint/2010/main" val="1983730824"/>
      </p:ext>
    </p:extLst>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 </a:t>
            </a:r>
            <a:r>
              <a:rPr lang="en-GB" dirty="0" err="1" smtClean="0"/>
              <a:t>niveau</a:t>
            </a:r>
            <a:r>
              <a:rPr lang="en-GB" dirty="0" smtClean="0"/>
              <a:t> </a:t>
            </a:r>
            <a:r>
              <a:rPr lang="en-GB" dirty="0" err="1" smtClean="0"/>
              <a:t>europeen</a:t>
            </a:r>
            <a:r>
              <a:rPr lang="en-GB" dirty="0" smtClean="0"/>
              <a:t> (</a:t>
            </a:r>
            <a:r>
              <a:rPr lang="en-GB" dirty="0" err="1" smtClean="0"/>
              <a:t>extraits</a:t>
            </a:r>
            <a:r>
              <a:rPr lang="en-GB" dirty="0" smtClean="0"/>
              <a:t> du rapport </a:t>
            </a:r>
            <a:r>
              <a:rPr lang="en-GB" dirty="0" err="1" smtClean="0"/>
              <a:t>d’EBA</a:t>
            </a:r>
            <a:r>
              <a:rPr lang="en-GB" dirty="0" smtClean="0"/>
              <a:t>)</a:t>
            </a:r>
            <a:endParaRPr lang="en-GB" dirty="0"/>
          </a:p>
        </p:txBody>
      </p:sp>
      <p:sp>
        <p:nvSpPr>
          <p:cNvPr id="3" name="Content Placeholder 2"/>
          <p:cNvSpPr>
            <a:spLocks noGrp="1"/>
          </p:cNvSpPr>
          <p:nvPr>
            <p:ph idx="1"/>
          </p:nvPr>
        </p:nvSpPr>
        <p:spPr>
          <a:xfrm>
            <a:off x="581192" y="1949823"/>
            <a:ext cx="11029615" cy="4491318"/>
          </a:xfrm>
        </p:spPr>
        <p:txBody>
          <a:bodyPr>
            <a:normAutofit fontScale="92500" lnSpcReduction="10000"/>
          </a:bodyPr>
          <a:lstStyle/>
          <a:p>
            <a:pPr marL="0" indent="0">
              <a:buNone/>
            </a:pPr>
            <a:r>
              <a:rPr lang="en-GB" dirty="0" smtClean="0"/>
              <a:t>“The </a:t>
            </a:r>
            <a:r>
              <a:rPr lang="en-GB" dirty="0"/>
              <a:t>reclassification of financial instruments between categories may also have an impact on own funds, but this is limited in most cases due to the banks’ business models and the composition of their balance sheets (which mainly includes lending activities through loans and advances to households and corporates followed by debt securities</a:t>
            </a:r>
            <a:r>
              <a:rPr lang="en-GB" dirty="0" smtClean="0"/>
              <a:t>).” (EBA Report on results from the impact assessment of IFRS 9, 10/11/2016) </a:t>
            </a:r>
          </a:p>
          <a:p>
            <a:pPr marL="0" indent="0">
              <a:buNone/>
            </a:pPr>
            <a:r>
              <a:rPr lang="en-GB" dirty="0" smtClean="0"/>
              <a:t> </a:t>
            </a:r>
            <a:r>
              <a:rPr lang="en-GB" dirty="0"/>
              <a:t>In terms of the possible reclassifications of financial instruments due to IFRS 9</a:t>
            </a:r>
            <a:r>
              <a:rPr lang="en-GB" b="1" dirty="0"/>
              <a:t>, banks estimate that there will be reclassifications in limited cases </a:t>
            </a:r>
            <a:r>
              <a:rPr lang="en-GB" dirty="0"/>
              <a:t>and possibly between all categories (FVPL, FVOCI and amortised cost), but </a:t>
            </a:r>
            <a:r>
              <a:rPr lang="en-GB" b="1" dirty="0"/>
              <a:t>the impact of these reclassifications does not seem very significant for the vast majority of banks.</a:t>
            </a:r>
            <a:r>
              <a:rPr lang="en-GB" dirty="0"/>
              <a:t> Reclassifications have been estimated as follows: </a:t>
            </a:r>
          </a:p>
          <a:p>
            <a:pPr marL="0" indent="0">
              <a:buNone/>
            </a:pPr>
            <a:r>
              <a:rPr lang="en-GB" dirty="0" smtClean="0"/>
              <a:t> </a:t>
            </a:r>
            <a:r>
              <a:rPr lang="en-GB" b="1" dirty="0"/>
              <a:t>More commonly, banks estimate movements towards FVPL (from amortised cost or </a:t>
            </a:r>
            <a:r>
              <a:rPr lang="en-GB" b="1" dirty="0" smtClean="0"/>
              <a:t>FVOCI </a:t>
            </a:r>
            <a:r>
              <a:rPr lang="en-GB" dirty="0"/>
              <a:t>under IAS 39) </a:t>
            </a:r>
            <a:r>
              <a:rPr lang="en-GB" b="1" dirty="0"/>
              <a:t>due to instruments failing the SPPI assessment </a:t>
            </a:r>
            <a:r>
              <a:rPr lang="en-GB" dirty="0"/>
              <a:t>(for example, investments in funds, or loans or debt securities with specific characteristics including syndicated loans and contractually linked instruments). Some banks (19%) intend to reclassify equity instruments that are currently classified in FVOCI under IAS 39 as FVPL and some have mentioned that this is because of the IFRS 9 prohibition on recycling gains and losses for those instruments in profit or loss. </a:t>
            </a:r>
          </a:p>
          <a:p>
            <a:pPr marL="0" indent="0">
              <a:buNone/>
            </a:pPr>
            <a:r>
              <a:rPr lang="en-GB" b="1" dirty="0" smtClean="0"/>
              <a:t>A </a:t>
            </a:r>
            <a:r>
              <a:rPr lang="en-GB" b="1" dirty="0"/>
              <a:t>few banks estimate movements towards amortised cost or FVOCI from the FVPL or from FVOCI </a:t>
            </a:r>
            <a:r>
              <a:rPr lang="en-GB" dirty="0"/>
              <a:t>under IAS 39 to amortised cost and vice versa. This is mainly due to the outcome of the business model assessment where, for instance, the level of sales expected is such that it is considered appropriate to classify some debt instruments at FVOCI or at amortised cost. </a:t>
            </a:r>
          </a:p>
        </p:txBody>
      </p:sp>
      <p:sp>
        <p:nvSpPr>
          <p:cNvPr id="4" name="Footer Placeholder 3"/>
          <p:cNvSpPr>
            <a:spLocks noGrp="1"/>
          </p:cNvSpPr>
          <p:nvPr>
            <p:ph type="ftr" sz="quarter" idx="11"/>
          </p:nvPr>
        </p:nvSpPr>
        <p:spPr/>
        <p:txBody>
          <a:bodyPr/>
          <a:lstStyle/>
          <a:p>
            <a:endParaRPr lang="en-US" dirty="0">
              <a:solidFill>
                <a:srgbClr val="903163"/>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smtClean="0">
                <a:solidFill>
                  <a:srgbClr val="903163"/>
                </a:solidFill>
              </a:rPr>
              <a:pPr/>
              <a:t>23</a:t>
            </a:fld>
            <a:endParaRPr lang="en-US" dirty="0">
              <a:solidFill>
                <a:srgbClr val="903163"/>
              </a:solidFill>
            </a:endParaRPr>
          </a:p>
        </p:txBody>
      </p:sp>
    </p:spTree>
    <p:extLst>
      <p:ext uri="{BB962C8B-B14F-4D97-AF65-F5344CB8AC3E}">
        <p14:creationId xmlns:p14="http://schemas.microsoft.com/office/powerpoint/2010/main" val="3898076529"/>
      </p:ext>
    </p:extLst>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Au </a:t>
            </a:r>
            <a:r>
              <a:rPr lang="en-GB" dirty="0" err="1"/>
              <a:t>niveau</a:t>
            </a:r>
            <a:r>
              <a:rPr lang="en-GB" dirty="0"/>
              <a:t> </a:t>
            </a:r>
            <a:r>
              <a:rPr lang="en-GB" dirty="0" err="1"/>
              <a:t>europeen</a:t>
            </a:r>
            <a:r>
              <a:rPr lang="en-GB" dirty="0"/>
              <a:t> (</a:t>
            </a:r>
            <a:r>
              <a:rPr lang="en-GB" dirty="0" err="1"/>
              <a:t>extraits</a:t>
            </a:r>
            <a:r>
              <a:rPr lang="en-GB" dirty="0"/>
              <a:t> du rapport </a:t>
            </a:r>
            <a:r>
              <a:rPr lang="en-GB" dirty="0" err="1"/>
              <a:t>d’EBA</a:t>
            </a:r>
            <a:r>
              <a:rPr lang="en-GB" dirty="0"/>
              <a:t>)</a:t>
            </a:r>
          </a:p>
        </p:txBody>
      </p:sp>
      <p:sp>
        <p:nvSpPr>
          <p:cNvPr id="3" name="Content Placeholder 2"/>
          <p:cNvSpPr>
            <a:spLocks noGrp="1"/>
          </p:cNvSpPr>
          <p:nvPr>
            <p:ph idx="1"/>
          </p:nvPr>
        </p:nvSpPr>
        <p:spPr/>
        <p:txBody>
          <a:bodyPr/>
          <a:lstStyle/>
          <a:p>
            <a:r>
              <a:rPr lang="en-GB" dirty="0" smtClean="0"/>
              <a:t> </a:t>
            </a:r>
            <a:r>
              <a:rPr lang="en-GB" dirty="0"/>
              <a:t>Most banks (62%) do not anticipate a significant impact on volatility on an ongoing basis from the relevant changes in the classification and measurement of financial instruments under IFRS 9 compared to IAS 39, as the relevant changes due to IFRS 9 are generally limited. However, some banks expect higher volatility in profit or loss due to the reclassification of some instruments (such as equity instruments and investments in funds, loans or debt securities with more complex features) to FVPL under IFRS 9. </a:t>
            </a:r>
          </a:p>
        </p:txBody>
      </p:sp>
      <p:sp>
        <p:nvSpPr>
          <p:cNvPr id="4" name="Footer Placeholder 3"/>
          <p:cNvSpPr>
            <a:spLocks noGrp="1"/>
          </p:cNvSpPr>
          <p:nvPr>
            <p:ph type="ftr" sz="quarter" idx="11"/>
          </p:nvPr>
        </p:nvSpPr>
        <p:spPr/>
        <p:txBody>
          <a:bodyPr/>
          <a:lstStyle/>
          <a:p>
            <a:endParaRPr lang="en-US" dirty="0">
              <a:solidFill>
                <a:srgbClr val="903163"/>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smtClean="0">
                <a:solidFill>
                  <a:srgbClr val="903163"/>
                </a:solidFill>
              </a:rPr>
              <a:pPr/>
              <a:t>24</a:t>
            </a:fld>
            <a:endParaRPr lang="en-US" dirty="0">
              <a:solidFill>
                <a:srgbClr val="903163"/>
              </a:solidFill>
            </a:endParaRPr>
          </a:p>
        </p:txBody>
      </p:sp>
    </p:spTree>
    <p:extLst>
      <p:ext uri="{BB962C8B-B14F-4D97-AF65-F5344CB8AC3E}">
        <p14:creationId xmlns:p14="http://schemas.microsoft.com/office/powerpoint/2010/main" val="858447338"/>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 LOGIQUE INTERNE DU REFERENTIEL IFRS</a:t>
            </a:r>
            <a:endParaRPr lang="en-GB" dirty="0"/>
          </a:p>
        </p:txBody>
      </p:sp>
      <p:sp>
        <p:nvSpPr>
          <p:cNvPr id="3" name="Content Placeholder 2"/>
          <p:cNvSpPr>
            <a:spLocks noGrp="1"/>
          </p:cNvSpPr>
          <p:nvPr>
            <p:ph idx="1"/>
          </p:nvPr>
        </p:nvSpPr>
        <p:spPr>
          <a:xfrm>
            <a:off x="581192" y="1924690"/>
            <a:ext cx="11029615" cy="4027121"/>
          </a:xfrm>
        </p:spPr>
        <p:txBody>
          <a:bodyPr>
            <a:normAutofit fontScale="92500" lnSpcReduction="10000"/>
          </a:bodyPr>
          <a:lstStyle/>
          <a:p>
            <a:r>
              <a:rPr lang="en-GB" dirty="0" smtClean="0"/>
              <a:t>BASE = CADRE CONCEPTUEL DE L’INFORMATION FINANCIERE</a:t>
            </a:r>
          </a:p>
          <a:p>
            <a:pPr lvl="1"/>
            <a:r>
              <a:rPr lang="en-GB" dirty="0" smtClean="0"/>
              <a:t>OBJECTIF DES ETATS FINANCIERS</a:t>
            </a:r>
          </a:p>
          <a:p>
            <a:pPr lvl="2"/>
            <a:r>
              <a:rPr lang="en-GB" dirty="0" smtClean="0"/>
              <a:t>PAS UNE EVALUATION DE L’ENTREPRISE DANS SON ENSEMBLE</a:t>
            </a:r>
          </a:p>
          <a:p>
            <a:pPr lvl="2"/>
            <a:r>
              <a:rPr lang="en-GB" dirty="0" smtClean="0"/>
              <a:t>FOURNIR DES INFORMATIONS UTILES A LA PRISE DE DECISION (APPRECIATION DES FLUX FUTURS DE TRESORERIE; EVALUATION DU “STEWARDSHIP” DU MANAGEMENT)  </a:t>
            </a:r>
          </a:p>
          <a:p>
            <a:pPr lvl="1"/>
            <a:r>
              <a:rPr lang="en-GB" dirty="0" smtClean="0"/>
              <a:t>DESTINATAIRES DE L’INFORMATION</a:t>
            </a:r>
          </a:p>
          <a:p>
            <a:pPr lvl="1"/>
            <a:r>
              <a:rPr lang="en-GB" dirty="0" smtClean="0"/>
              <a:t>CARACTERISTIQUES DE L’INFORMATION FINANCIERE QUI LEUR EST UTILE </a:t>
            </a:r>
          </a:p>
          <a:p>
            <a:pPr lvl="1"/>
            <a:r>
              <a:rPr lang="en-GB" dirty="0" smtClean="0"/>
              <a:t>CONCEPTS RELATIFS A LA DEFINITION D’UN ACTIF OU D’UN PASSIF</a:t>
            </a:r>
          </a:p>
          <a:p>
            <a:r>
              <a:rPr lang="en-GB" dirty="0" smtClean="0"/>
              <a:t>NORMES DETAILLEES POUR APPLIQUER LES CONCEPTS</a:t>
            </a:r>
          </a:p>
          <a:p>
            <a:pPr lvl="1"/>
            <a:r>
              <a:rPr lang="en-GB" dirty="0" smtClean="0"/>
              <a:t>CRITERES POUR LA RECONNAISSANCE DANS LES COMPTES (RECOGNITION / DERECOGNITION)</a:t>
            </a:r>
          </a:p>
          <a:p>
            <a:pPr lvl="1"/>
            <a:r>
              <a:rPr lang="en-GB" dirty="0" smtClean="0"/>
              <a:t>CHOIX DE METHODES D’EVALUATION DES ACTIFS ET PASSIFS APPROPRIEES AU REGARD DES CONCEPTS CI-DESSUS – LE CCIF NE PRIVILEGIE PAS UNE METHODE PARTICULIERE</a:t>
            </a:r>
          </a:p>
          <a:p>
            <a:pPr lvl="1"/>
            <a:r>
              <a:rPr lang="en-GB" dirty="0" smtClean="0"/>
              <a:t>IFRS 13 PRECISE COMMENT APPLIQUER LA JUSTE VALEUR LORSQU’ELLE EST REQUISE COMME BASE D’EVALUATION</a:t>
            </a:r>
            <a:endParaRPr lang="en-GB" dirty="0"/>
          </a:p>
        </p:txBody>
      </p:sp>
      <p:sp>
        <p:nvSpPr>
          <p:cNvPr id="4" name="Footer Placeholder 3"/>
          <p:cNvSpPr>
            <a:spLocks noGrp="1"/>
          </p:cNvSpPr>
          <p:nvPr>
            <p:ph type="ftr" sz="quarter" idx="11"/>
          </p:nvPr>
        </p:nvSpPr>
        <p:spPr/>
        <p:txBody>
          <a:bodyPr/>
          <a:lstStyle/>
          <a:p>
            <a:r>
              <a:rPr lang="en-GB" smtClean="0"/>
              <a:t>10/01/2017 academie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617714352"/>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 DEUX GRANDES FAMILLES de </a:t>
            </a:r>
            <a:r>
              <a:rPr lang="en-GB" dirty="0" err="1" smtClean="0"/>
              <a:t>mesure</a:t>
            </a:r>
            <a:r>
              <a:rPr lang="en-GB" dirty="0" smtClean="0"/>
              <a:t> </a:t>
            </a:r>
            <a:r>
              <a:rPr lang="en-GB" dirty="0" err="1" smtClean="0"/>
              <a:t>comptable</a:t>
            </a:r>
            <a:r>
              <a:rPr lang="en-GB" dirty="0" smtClean="0"/>
              <a:t> </a:t>
            </a:r>
            <a:r>
              <a:rPr lang="en-GB" dirty="0" err="1" smtClean="0"/>
              <a:t>en</a:t>
            </a:r>
            <a:r>
              <a:rPr lang="en-GB" dirty="0" smtClean="0"/>
              <a:t> </a:t>
            </a:r>
            <a:r>
              <a:rPr lang="en-GB" dirty="0" err="1" smtClean="0"/>
              <a:t>ifrs</a:t>
            </a:r>
            <a:endParaRPr lang="en-GB" dirty="0"/>
          </a:p>
        </p:txBody>
      </p:sp>
      <p:sp>
        <p:nvSpPr>
          <p:cNvPr id="3" name="Content Placeholder 2"/>
          <p:cNvSpPr>
            <a:spLocks noGrp="1"/>
          </p:cNvSpPr>
          <p:nvPr>
            <p:ph idx="1"/>
          </p:nvPr>
        </p:nvSpPr>
        <p:spPr/>
        <p:txBody>
          <a:bodyPr/>
          <a:lstStyle/>
          <a:p>
            <a:r>
              <a:rPr lang="en-GB" dirty="0" smtClean="0"/>
              <a:t>LE COUT HISTORIQUE (AMORTI) EST LA MESURE LA PLUS FREQUEMMENT UTILISEE</a:t>
            </a:r>
          </a:p>
          <a:p>
            <a:pPr lvl="1"/>
            <a:r>
              <a:rPr lang="en-GB" dirty="0" smtClean="0"/>
              <a:t>COUT HISTORIQUE PUR = COUT D’ENTREE</a:t>
            </a:r>
          </a:p>
          <a:p>
            <a:pPr lvl="1"/>
            <a:r>
              <a:rPr lang="en-GB" dirty="0" smtClean="0"/>
              <a:t>COUT HISTORIQUE MODIFIE (ADDITION DES COUTS NECESSAIRES A LA MISE EN ETAT D’UTILISATION DU BIEN)</a:t>
            </a:r>
          </a:p>
          <a:p>
            <a:r>
              <a:rPr lang="en-GB" dirty="0" smtClean="0"/>
              <a:t>LA VALEUR COURANTE ET SES VARIANTES</a:t>
            </a:r>
          </a:p>
          <a:p>
            <a:pPr lvl="1"/>
            <a:r>
              <a:rPr lang="en-GB" dirty="0" smtClean="0"/>
              <a:t>VALEUR DE MARCHE (FAIR VALUE)</a:t>
            </a:r>
          </a:p>
          <a:p>
            <a:pPr lvl="1"/>
            <a:r>
              <a:rPr lang="en-GB" dirty="0" smtClean="0"/>
              <a:t>VALEUR DE REMPLACEMENT</a:t>
            </a:r>
          </a:p>
          <a:p>
            <a:pPr lvl="1"/>
            <a:r>
              <a:rPr lang="en-GB" dirty="0" smtClean="0"/>
              <a:t>VALEUR D’USAGE / VALUE IN USE </a:t>
            </a:r>
          </a:p>
          <a:p>
            <a:r>
              <a:rPr lang="en-GB" dirty="0" smtClean="0"/>
              <a:t>A L’INSTANT t0 (</a:t>
            </a:r>
            <a:r>
              <a:rPr lang="en-GB" dirty="0" err="1" smtClean="0"/>
              <a:t>comptabilisation</a:t>
            </a:r>
            <a:r>
              <a:rPr lang="en-GB" dirty="0" smtClean="0"/>
              <a:t> </a:t>
            </a:r>
            <a:r>
              <a:rPr lang="en-GB" dirty="0" err="1" smtClean="0"/>
              <a:t>initiale</a:t>
            </a:r>
            <a:r>
              <a:rPr lang="en-GB" dirty="0" smtClean="0"/>
              <a:t>) , IL Y A SOUVENT IDENTITE ENTRE COUT HISTORIQUE ET JUSTE VALEUR; LA DECONNECTION PEUT INTERVENIR LORS DES EVALUATIONS ULTERIEURES</a:t>
            </a:r>
            <a:endParaRPr lang="en-GB" dirty="0"/>
          </a:p>
        </p:txBody>
      </p:sp>
      <p:sp>
        <p:nvSpPr>
          <p:cNvPr id="4" name="Footer Placeholder 3"/>
          <p:cNvSpPr>
            <a:spLocks noGrp="1"/>
          </p:cNvSpPr>
          <p:nvPr>
            <p:ph type="ftr" sz="quarter" idx="11"/>
          </p:nvPr>
        </p:nvSpPr>
        <p:spPr/>
        <p:txBody>
          <a:bodyPr/>
          <a:lstStyle/>
          <a:p>
            <a:r>
              <a:rPr lang="en-GB" smtClean="0"/>
              <a:t>10/01/2017 academie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294057694"/>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Pour QUELLES RAISONS </a:t>
            </a:r>
            <a:r>
              <a:rPr lang="en-GB" dirty="0" err="1" smtClean="0"/>
              <a:t>uTILISER</a:t>
            </a:r>
            <a:r>
              <a:rPr lang="en-GB" dirty="0" smtClean="0"/>
              <a:t> TELLE OU TELLE METHODE?</a:t>
            </a:r>
            <a:endParaRPr lang="en-GB" dirty="0"/>
          </a:p>
        </p:txBody>
      </p:sp>
      <p:sp>
        <p:nvSpPr>
          <p:cNvPr id="3" name="Content Placeholder 2"/>
          <p:cNvSpPr>
            <a:spLocks noGrp="1"/>
          </p:cNvSpPr>
          <p:nvPr>
            <p:ph idx="1"/>
          </p:nvPr>
        </p:nvSpPr>
        <p:spPr/>
        <p:txBody>
          <a:bodyPr/>
          <a:lstStyle/>
          <a:p>
            <a:r>
              <a:rPr lang="en-GB" dirty="0" smtClean="0"/>
              <a:t>SELON LE CADRE CONCEPTUEL DES IFRS (CHAPITRE 6 - EVALUATION): “</a:t>
            </a:r>
            <a:r>
              <a:rPr lang="en-GB" b="1" dirty="0" smtClean="0"/>
              <a:t>LA PRISE EN COMPTE DE L’OBJECTIF DE L’INFORMATION FINANCIERE, DES CARACTERISTIQUES QUALITATIVES DE L’INFORMATION FINANCIERE UTILE ET DE LA CONTRAINTE DU COUT EST SUSCEPTIBLE D’ABOUTIR AU CHOIX DE BASES D’EVALUATION DIFFERENTES POUR DES ACTIFS, PASSIFS, PRODUITS ET CHARGES DIFFERENTS” </a:t>
            </a:r>
          </a:p>
          <a:p>
            <a:r>
              <a:rPr lang="en-GB" dirty="0" smtClean="0"/>
              <a:t>LE CADRE CONCEPTUEL DES IFRS NE PRIVILIEGIE PAS SYSTEMATIQUEMENT TELLE OU TELLE METHODE</a:t>
            </a:r>
          </a:p>
          <a:p>
            <a:r>
              <a:rPr lang="en-GB" dirty="0" smtClean="0"/>
              <a:t>CHAQUE MODE DE MESURE PRESENTE DES AVANTAGES ET DES INCONVENIENTS</a:t>
            </a:r>
          </a:p>
          <a:p>
            <a:r>
              <a:rPr lang="en-GB" dirty="0" smtClean="0"/>
              <a:t>CHAQUE MODE DE MESURE PEUT ETRE PLUS OU MOINS PERTINENT POUR EVALUER LA SITUATION FINANCIERE ET/OU LA PERFORMANCE FINANCIERE</a:t>
            </a:r>
          </a:p>
        </p:txBody>
      </p:sp>
      <p:sp>
        <p:nvSpPr>
          <p:cNvPr id="4" name="Footer Placeholder 3"/>
          <p:cNvSpPr>
            <a:spLocks noGrp="1"/>
          </p:cNvSpPr>
          <p:nvPr>
            <p:ph type="ftr" sz="quarter" idx="11"/>
          </p:nvPr>
        </p:nvSpPr>
        <p:spPr/>
        <p:txBody>
          <a:bodyPr/>
          <a:lstStyle/>
          <a:p>
            <a:r>
              <a:rPr lang="en-GB" smtClean="0"/>
              <a:t>10/01/2017 academie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1759244143"/>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smtClean="0"/>
              <a:t>10/01/2017 academie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6</a:t>
            </a:fld>
            <a:endParaRPr lang="en-US" dirty="0"/>
          </a:p>
        </p:txBody>
      </p:sp>
      <p:pic>
        <p:nvPicPr>
          <p:cNvPr id="8" name="Content Placeholder 7"/>
          <p:cNvPicPr>
            <a:picLocks noGrp="1" noChangeAspect="1"/>
          </p:cNvPicPr>
          <p:nvPr>
            <p:ph idx="4294967295"/>
          </p:nvPr>
        </p:nvPicPr>
        <p:blipFill>
          <a:blip r:embed="rId2"/>
          <a:stretch>
            <a:fillRect/>
          </a:stretch>
        </p:blipFill>
        <p:spPr>
          <a:xfrm>
            <a:off x="1097592" y="701948"/>
            <a:ext cx="9986963" cy="5614988"/>
          </a:xfrm>
          <a:prstGeom prst="rect">
            <a:avLst/>
          </a:prstGeom>
        </p:spPr>
      </p:pic>
    </p:spTree>
    <p:extLst>
      <p:ext uri="{BB962C8B-B14F-4D97-AF65-F5344CB8AC3E}">
        <p14:creationId xmlns:p14="http://schemas.microsoft.com/office/powerpoint/2010/main" val="3770455266"/>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4294967295"/>
          </p:nvPr>
        </p:nvPicPr>
        <p:blipFill>
          <a:blip r:embed="rId2"/>
          <a:stretch>
            <a:fillRect/>
          </a:stretch>
        </p:blipFill>
        <p:spPr>
          <a:xfrm>
            <a:off x="0" y="579443"/>
            <a:ext cx="11526592" cy="6481467"/>
          </a:xfrm>
          <a:prstGeom prst="rect">
            <a:avLst/>
          </a:prstGeom>
        </p:spPr>
      </p:pic>
    </p:spTree>
    <p:extLst>
      <p:ext uri="{BB962C8B-B14F-4D97-AF65-F5344CB8AC3E}">
        <p14:creationId xmlns:p14="http://schemas.microsoft.com/office/powerpoint/2010/main" val="928036012"/>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 FACTEURS A PRENDRE EN CONSIDERATION POUR LE CHOIX D’UNE BASE D’EVALUATION</a:t>
            </a:r>
            <a:endParaRPr lang="en-GB" dirty="0"/>
          </a:p>
        </p:txBody>
      </p:sp>
      <p:sp>
        <p:nvSpPr>
          <p:cNvPr id="3" name="Content Placeholder 2"/>
          <p:cNvSpPr>
            <a:spLocks noGrp="1"/>
          </p:cNvSpPr>
          <p:nvPr>
            <p:ph idx="1"/>
          </p:nvPr>
        </p:nvSpPr>
        <p:spPr>
          <a:xfrm>
            <a:off x="581192" y="1992569"/>
            <a:ext cx="11029615" cy="3678303"/>
          </a:xfrm>
        </p:spPr>
        <p:txBody>
          <a:bodyPr>
            <a:normAutofit lnSpcReduction="10000"/>
          </a:bodyPr>
          <a:lstStyle/>
          <a:p>
            <a:r>
              <a:rPr lang="en-GB" dirty="0" smtClean="0"/>
              <a:t>PERTINENCE DE L’INFORMATION PRODUITE : PRISE EN COMPTE NECESSAIRE DE CERTAINS FACTEURS</a:t>
            </a:r>
          </a:p>
          <a:p>
            <a:pPr lvl="1"/>
            <a:r>
              <a:rPr lang="en-GB" dirty="0" smtClean="0"/>
              <a:t>MANIERE DONT L’ACTIF OU LE PASSIF CONTRIBUERA AUX FLUX DE TRESORERIE FUTURS, QUI DEPEND EN PARTIE DE LA NATURE DES ACTIVITES DE L’ENTREPRISE (business activities / business model)</a:t>
            </a:r>
          </a:p>
          <a:p>
            <a:pPr lvl="1"/>
            <a:r>
              <a:rPr lang="en-GB" dirty="0" smtClean="0"/>
              <a:t>CARACTERISTIQUES DE CET ACTIF OU PASSIF: NATURE ET ETENDUE DE LA VARIABILITE DES FLUX DE TRESORERIE DE L’ELEMENT OU SENSIBILITE DE SA VALEUR AUX FACTEURS DE MARCHE )</a:t>
            </a:r>
          </a:p>
          <a:p>
            <a:pPr lvl="1"/>
            <a:r>
              <a:rPr lang="en-GB" dirty="0" smtClean="0"/>
              <a:t>DEGRE D’INCERTITUDE RELATIVE AUX ESTIMATIONS QUE COMPORTE CETTE INFORMATION (NE PAS CONFONDRE INCERTITUDE D’ESTIMATION ET VARIABILITE / INCERTITUDE DU RESULTAT)</a:t>
            </a:r>
          </a:p>
          <a:p>
            <a:r>
              <a:rPr lang="en-GB" dirty="0" smtClean="0"/>
              <a:t>CARACTERISTIQUES QUALITATIVES AUXILIAIRES</a:t>
            </a:r>
          </a:p>
          <a:p>
            <a:pPr lvl="1"/>
            <a:r>
              <a:rPr lang="en-GB" dirty="0" smtClean="0"/>
              <a:t>COMPARABILITE INTER-PERIODES ET INTER-ENTREPRISES</a:t>
            </a:r>
          </a:p>
          <a:p>
            <a:pPr lvl="1"/>
            <a:r>
              <a:rPr lang="en-GB" dirty="0" smtClean="0"/>
              <a:t>VERIFIABILITE</a:t>
            </a:r>
          </a:p>
          <a:p>
            <a:pPr lvl="1"/>
            <a:r>
              <a:rPr lang="en-GB" dirty="0" smtClean="0"/>
              <a:t>COMPREHENSIBILITE / SIMPLICITE</a:t>
            </a:r>
            <a:endParaRPr lang="en-GB" dirty="0"/>
          </a:p>
        </p:txBody>
      </p:sp>
      <p:sp>
        <p:nvSpPr>
          <p:cNvPr id="4" name="Footer Placeholder 3"/>
          <p:cNvSpPr>
            <a:spLocks noGrp="1"/>
          </p:cNvSpPr>
          <p:nvPr>
            <p:ph type="ftr" sz="quarter" idx="11"/>
          </p:nvPr>
        </p:nvSpPr>
        <p:spPr/>
        <p:txBody>
          <a:bodyPr/>
          <a:lstStyle/>
          <a:p>
            <a:r>
              <a:rPr lang="en-GB" smtClean="0"/>
              <a:t>10/01/2017 academie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2466368118"/>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 MODES DE MESURE </a:t>
            </a:r>
            <a:r>
              <a:rPr lang="en-GB" dirty="0" err="1" smtClean="0"/>
              <a:t>d’actifs</a:t>
            </a:r>
            <a:r>
              <a:rPr lang="en-GB" dirty="0" smtClean="0"/>
              <a:t> PRESENTS DANS LES PRINCIPAUX IFRS</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35671969"/>
              </p:ext>
            </p:extLst>
          </p:nvPr>
        </p:nvGraphicFramePr>
        <p:xfrm>
          <a:off x="452237" y="1846374"/>
          <a:ext cx="11029949" cy="3845560"/>
        </p:xfrm>
        <a:graphic>
          <a:graphicData uri="http://schemas.openxmlformats.org/drawingml/2006/table">
            <a:tbl>
              <a:tblPr firstRow="1" bandRow="1">
                <a:tableStyleId>{5C22544A-7EE6-4342-B048-85BDC9FD1C3A}</a:tableStyleId>
              </a:tblPr>
              <a:tblGrid>
                <a:gridCol w="1350805"/>
                <a:gridCol w="1159099"/>
                <a:gridCol w="2150772"/>
                <a:gridCol w="1642152"/>
                <a:gridCol w="1575707"/>
                <a:gridCol w="1575707"/>
                <a:gridCol w="1575707"/>
              </a:tblGrid>
              <a:tr h="370840">
                <a:tc>
                  <a:txBody>
                    <a:bodyPr/>
                    <a:lstStyle/>
                    <a:p>
                      <a:endParaRPr lang="en-GB" dirty="0"/>
                    </a:p>
                  </a:txBody>
                  <a:tcPr/>
                </a:tc>
                <a:tc>
                  <a:txBody>
                    <a:bodyPr/>
                    <a:lstStyle/>
                    <a:p>
                      <a:r>
                        <a:rPr lang="en-GB" dirty="0" smtClean="0"/>
                        <a:t>IAS 2</a:t>
                      </a:r>
                      <a:endParaRPr lang="en-GB" dirty="0"/>
                    </a:p>
                  </a:txBody>
                  <a:tcPr/>
                </a:tc>
                <a:tc>
                  <a:txBody>
                    <a:bodyPr/>
                    <a:lstStyle/>
                    <a:p>
                      <a:r>
                        <a:rPr lang="en-GB" dirty="0" smtClean="0"/>
                        <a:t>IAS 16 &amp; 38</a:t>
                      </a:r>
                      <a:endParaRPr lang="en-GB" dirty="0"/>
                    </a:p>
                  </a:txBody>
                  <a:tcPr/>
                </a:tc>
                <a:tc>
                  <a:txBody>
                    <a:bodyPr/>
                    <a:lstStyle/>
                    <a:p>
                      <a:r>
                        <a:rPr lang="en-GB" dirty="0" smtClean="0"/>
                        <a:t>IAS 40</a:t>
                      </a:r>
                      <a:endParaRPr lang="en-GB" dirty="0"/>
                    </a:p>
                  </a:txBody>
                  <a:tcPr/>
                </a:tc>
                <a:tc>
                  <a:txBody>
                    <a:bodyPr/>
                    <a:lstStyle/>
                    <a:p>
                      <a:r>
                        <a:rPr lang="en-GB" dirty="0" smtClean="0"/>
                        <a:t>IAS 41</a:t>
                      </a:r>
                      <a:endParaRPr lang="en-GB" dirty="0"/>
                    </a:p>
                  </a:txBody>
                  <a:tcPr/>
                </a:tc>
                <a:tc>
                  <a:txBody>
                    <a:bodyPr/>
                    <a:lstStyle/>
                    <a:p>
                      <a:r>
                        <a:rPr lang="en-GB" dirty="0" smtClean="0"/>
                        <a:t>IFRS 9</a:t>
                      </a:r>
                      <a:endParaRPr lang="en-GB" dirty="0"/>
                    </a:p>
                  </a:txBody>
                  <a:tcPr/>
                </a:tc>
                <a:tc>
                  <a:txBody>
                    <a:bodyPr/>
                    <a:lstStyle/>
                    <a:p>
                      <a:r>
                        <a:rPr lang="en-GB" dirty="0" smtClean="0"/>
                        <a:t>IFRS 3</a:t>
                      </a:r>
                      <a:endParaRPr lang="en-GB" dirty="0"/>
                    </a:p>
                  </a:txBody>
                  <a:tcPr/>
                </a:tc>
              </a:tr>
              <a:tr h="370840">
                <a:tc>
                  <a:txBody>
                    <a:bodyPr/>
                    <a:lstStyle/>
                    <a:p>
                      <a:r>
                        <a:rPr lang="en-GB" sz="1400" dirty="0" smtClean="0"/>
                        <a:t>PLUS BAS DU COUT AMORTI OU</a:t>
                      </a:r>
                      <a:r>
                        <a:rPr lang="en-GB" sz="1400" baseline="0" dirty="0" smtClean="0"/>
                        <a:t> VALEUR REALISABLE</a:t>
                      </a:r>
                      <a:endParaRPr lang="en-GB" sz="1400" dirty="0"/>
                    </a:p>
                  </a:txBody>
                  <a:tcPr/>
                </a:tc>
                <a:tc>
                  <a:txBody>
                    <a:bodyPr/>
                    <a:lstStyle/>
                    <a:p>
                      <a:pPr marL="0" indent="0">
                        <a:buFont typeface="Wingdings" panose="05000000000000000000" pitchFamily="2" charset="2"/>
                        <a:buNone/>
                      </a:pPr>
                      <a:r>
                        <a:rPr lang="en-GB" sz="1400" dirty="0" smtClean="0"/>
                        <a:t> </a:t>
                      </a:r>
                      <a:r>
                        <a:rPr lang="en-GB" sz="1400" dirty="0" err="1" smtClean="0"/>
                        <a:t>Regle</a:t>
                      </a:r>
                      <a:endParaRPr lang="en-GB" sz="1400" dirty="0" smtClean="0"/>
                    </a:p>
                    <a:p>
                      <a:pPr marL="0" indent="0">
                        <a:buFont typeface="Wingdings" panose="05000000000000000000" pitchFamily="2" charset="2"/>
                        <a:buNone/>
                      </a:pPr>
                      <a:endParaRPr lang="en-GB" sz="1400" dirty="0"/>
                    </a:p>
                  </a:txBody>
                  <a:tcPr/>
                </a:tc>
                <a:tc>
                  <a:txBody>
                    <a:bodyPr/>
                    <a:lstStyle/>
                    <a:p>
                      <a:r>
                        <a:rPr lang="en-GB" sz="1400" dirty="0" err="1" smtClean="0"/>
                        <a:t>Regle</a:t>
                      </a:r>
                      <a:endParaRPr lang="en-GB" sz="1400" dirty="0" smtClean="0"/>
                    </a:p>
                    <a:p>
                      <a:endParaRPr lang="en-GB" sz="1400" dirty="0"/>
                    </a:p>
                  </a:txBody>
                  <a:tcPr/>
                </a:tc>
                <a:tc>
                  <a:txBody>
                    <a:bodyPr/>
                    <a:lstStyle/>
                    <a:p>
                      <a:r>
                        <a:rPr lang="en-GB" sz="1400" dirty="0" err="1" smtClean="0"/>
                        <a:t>Choix</a:t>
                      </a:r>
                      <a:r>
                        <a:rPr lang="en-GB" sz="1400" dirty="0" smtClean="0"/>
                        <a:t> </a:t>
                      </a:r>
                      <a:r>
                        <a:rPr lang="en-GB" sz="1400" dirty="0" err="1" smtClean="0"/>
                        <a:t>libre</a:t>
                      </a:r>
                      <a:endParaRPr lang="en-GB" sz="1400" dirty="0"/>
                    </a:p>
                  </a:txBody>
                  <a:tcPr/>
                </a:tc>
                <a:tc>
                  <a:txBody>
                    <a:bodyPr/>
                    <a:lstStyle/>
                    <a:p>
                      <a:r>
                        <a:rPr lang="en-GB" sz="1400" dirty="0" err="1" smtClean="0"/>
                        <a:t>Selon</a:t>
                      </a:r>
                      <a:r>
                        <a:rPr lang="en-GB" sz="1400" dirty="0" smtClean="0"/>
                        <a:t> les </a:t>
                      </a:r>
                      <a:r>
                        <a:rPr lang="en-GB" sz="1400" dirty="0" err="1" smtClean="0"/>
                        <a:t>actifs</a:t>
                      </a:r>
                      <a:r>
                        <a:rPr lang="en-GB" sz="1400" dirty="0" smtClean="0"/>
                        <a:t> </a:t>
                      </a:r>
                      <a:r>
                        <a:rPr lang="en-GB" sz="1400" dirty="0" err="1" smtClean="0"/>
                        <a:t>biologiques</a:t>
                      </a:r>
                      <a:r>
                        <a:rPr lang="en-GB" sz="1400" baseline="0" dirty="0" smtClean="0"/>
                        <a:t> </a:t>
                      </a:r>
                      <a:r>
                        <a:rPr lang="en-GB" sz="1400" baseline="0" dirty="0" err="1" smtClean="0"/>
                        <a:t>concernes</a:t>
                      </a:r>
                      <a:endParaRPr lang="en-GB" sz="1400" dirty="0"/>
                    </a:p>
                  </a:txBody>
                  <a:tcPr/>
                </a:tc>
                <a:tc>
                  <a:txBody>
                    <a:bodyPr/>
                    <a:lstStyle/>
                    <a:p>
                      <a:r>
                        <a:rPr lang="en-GB" sz="1400" dirty="0" smtClean="0"/>
                        <a:t>Test SPPI et appreciation du business</a:t>
                      </a:r>
                      <a:r>
                        <a:rPr lang="en-GB" sz="1400" baseline="0" dirty="0" smtClean="0"/>
                        <a:t> model</a:t>
                      </a:r>
                      <a:endParaRPr lang="en-GB" sz="1400" dirty="0"/>
                    </a:p>
                  </a:txBody>
                  <a:tcPr/>
                </a:tc>
                <a:tc>
                  <a:txBody>
                    <a:bodyPr/>
                    <a:lstStyle/>
                    <a:p>
                      <a:r>
                        <a:rPr lang="en-GB" sz="1400" dirty="0" smtClean="0"/>
                        <a:t>n/a</a:t>
                      </a:r>
                      <a:endParaRPr lang="en-GB" sz="1400" dirty="0"/>
                    </a:p>
                  </a:txBody>
                  <a:tcPr/>
                </a:tc>
              </a:tr>
              <a:tr h="370840">
                <a:tc>
                  <a:txBody>
                    <a:bodyPr/>
                    <a:lstStyle/>
                    <a:p>
                      <a:r>
                        <a:rPr lang="en-GB" sz="1400" dirty="0" smtClean="0"/>
                        <a:t>JUSTE VALEUR</a:t>
                      </a:r>
                      <a:endParaRPr lang="en-GB" sz="1400" dirty="0"/>
                    </a:p>
                  </a:txBody>
                  <a:tcPr/>
                </a:tc>
                <a:tc>
                  <a:txBody>
                    <a:bodyPr/>
                    <a:lstStyle/>
                    <a:p>
                      <a:r>
                        <a:rPr lang="en-GB" sz="1400" dirty="0" smtClean="0"/>
                        <a:t>Exception</a:t>
                      </a:r>
                      <a:endParaRPr lang="en-GB" sz="1400" dirty="0"/>
                    </a:p>
                  </a:txBody>
                  <a:tcPr/>
                </a:tc>
                <a:tc>
                  <a:txBody>
                    <a:bodyPr/>
                    <a:lstStyle/>
                    <a:p>
                      <a:r>
                        <a:rPr lang="en-GB" sz="1400" baseline="0" dirty="0" smtClean="0"/>
                        <a:t>Option de </a:t>
                      </a:r>
                      <a:r>
                        <a:rPr lang="en-GB" sz="1400" baseline="0" dirty="0" err="1" smtClean="0"/>
                        <a:t>reevaluer</a:t>
                      </a:r>
                      <a:r>
                        <a:rPr lang="en-GB" sz="1400" baseline="0" dirty="0" smtClean="0"/>
                        <a:t> </a:t>
                      </a:r>
                      <a:r>
                        <a:rPr lang="en-GB" sz="1400" baseline="0" dirty="0" err="1" smtClean="0"/>
                        <a:t>actifs</a:t>
                      </a:r>
                      <a:r>
                        <a:rPr lang="en-GB" sz="1400" baseline="0" dirty="0" smtClean="0"/>
                        <a:t> </a:t>
                      </a:r>
                      <a:r>
                        <a:rPr lang="en-GB" sz="1400" baseline="0" dirty="0" err="1" smtClean="0"/>
                        <a:t>corporels</a:t>
                      </a:r>
                      <a:endParaRPr lang="en-GB" sz="1400" baseline="0" dirty="0" smtClean="0"/>
                    </a:p>
                    <a:p>
                      <a:endParaRPr lang="en-GB" sz="1400" baseline="0" dirty="0" smtClean="0"/>
                    </a:p>
                    <a:p>
                      <a:r>
                        <a:rPr lang="en-GB" sz="1400" baseline="0" dirty="0" smtClean="0"/>
                        <a:t>Option JV pour </a:t>
                      </a:r>
                      <a:r>
                        <a:rPr lang="en-GB" sz="1400" baseline="0" dirty="0" err="1" smtClean="0"/>
                        <a:t>incorporels</a:t>
                      </a:r>
                      <a:endParaRPr lang="en-GB" sz="1400" baseline="0" dirty="0" smtClean="0"/>
                    </a:p>
                  </a:txBody>
                  <a:tcPr/>
                </a:tc>
                <a:tc>
                  <a:txBody>
                    <a:bodyPr/>
                    <a:lstStyle/>
                    <a:p>
                      <a:r>
                        <a:rPr lang="en-GB" sz="1400" dirty="0" err="1" smtClean="0"/>
                        <a:t>Choix</a:t>
                      </a:r>
                      <a:r>
                        <a:rPr lang="en-GB" sz="1400" dirty="0" smtClean="0"/>
                        <a:t> </a:t>
                      </a:r>
                      <a:r>
                        <a:rPr lang="en-GB" sz="1400" dirty="0" err="1" smtClean="0"/>
                        <a:t>libre</a:t>
                      </a:r>
                      <a:endParaRPr lang="en-GB" sz="1400" dirty="0" smtClean="0"/>
                    </a:p>
                    <a:p>
                      <a:endParaRPr lang="en-GB" sz="1400" dirty="0"/>
                    </a:p>
                  </a:txBody>
                  <a:tcPr/>
                </a:tc>
                <a:tc>
                  <a:txBody>
                    <a:bodyPr/>
                    <a:lstStyle/>
                    <a:p>
                      <a:r>
                        <a:rPr lang="en-GB" sz="1400" dirty="0" err="1" smtClean="0"/>
                        <a:t>Selon</a:t>
                      </a:r>
                      <a:r>
                        <a:rPr lang="en-GB" sz="1400" dirty="0" smtClean="0"/>
                        <a:t> les </a:t>
                      </a:r>
                      <a:r>
                        <a:rPr lang="en-GB" sz="1400" dirty="0" err="1" smtClean="0"/>
                        <a:t>actifs</a:t>
                      </a:r>
                      <a:r>
                        <a:rPr lang="en-GB" sz="1400" dirty="0" smtClean="0"/>
                        <a:t> </a:t>
                      </a:r>
                      <a:r>
                        <a:rPr lang="en-GB" sz="1400" dirty="0" err="1" smtClean="0"/>
                        <a:t>biologiques</a:t>
                      </a:r>
                      <a:r>
                        <a:rPr lang="en-GB" sz="1400" baseline="0" dirty="0" smtClean="0"/>
                        <a:t> </a:t>
                      </a:r>
                      <a:r>
                        <a:rPr lang="en-GB" sz="1400" baseline="0" dirty="0" err="1" smtClean="0"/>
                        <a:t>concernes</a:t>
                      </a:r>
                      <a:endParaRPr lang="en-GB" sz="1400" dirty="0"/>
                    </a:p>
                  </a:txBody>
                  <a:tcPr/>
                </a:tc>
                <a:tc>
                  <a:txBody>
                    <a:bodyPr/>
                    <a:lstStyle/>
                    <a:p>
                      <a:r>
                        <a:rPr lang="en-GB" sz="1400" dirty="0" smtClean="0"/>
                        <a:t>Si </a:t>
                      </a:r>
                      <a:r>
                        <a:rPr lang="en-GB" sz="1400" dirty="0" err="1" smtClean="0"/>
                        <a:t>echec</a:t>
                      </a:r>
                      <a:r>
                        <a:rPr lang="en-GB" sz="1400" baseline="0" dirty="0" smtClean="0"/>
                        <a:t> au test SPPI</a:t>
                      </a:r>
                    </a:p>
                    <a:p>
                      <a:r>
                        <a:rPr lang="en-GB" sz="1400" baseline="0" dirty="0" err="1" smtClean="0"/>
                        <a:t>Ou</a:t>
                      </a:r>
                      <a:r>
                        <a:rPr lang="en-GB" sz="1400" baseline="0" dirty="0" smtClean="0"/>
                        <a:t> </a:t>
                      </a:r>
                      <a:r>
                        <a:rPr lang="en-GB" sz="1400" baseline="0" dirty="0" err="1" smtClean="0"/>
                        <a:t>si</a:t>
                      </a:r>
                      <a:r>
                        <a:rPr lang="en-GB" sz="1400" baseline="0" dirty="0" smtClean="0"/>
                        <a:t> business model </a:t>
                      </a:r>
                      <a:r>
                        <a:rPr lang="en-GB" sz="1400" baseline="0" dirty="0" err="1" smtClean="0"/>
                        <a:t>autre</a:t>
                      </a:r>
                      <a:r>
                        <a:rPr lang="en-GB" sz="1400" baseline="0" dirty="0" smtClean="0"/>
                        <a:t> que detention </a:t>
                      </a:r>
                      <a:r>
                        <a:rPr lang="en-GB" sz="1400" baseline="0" dirty="0" err="1" smtClean="0"/>
                        <a:t>jusqu’a</a:t>
                      </a:r>
                      <a:r>
                        <a:rPr lang="en-GB" sz="1400" baseline="0" dirty="0" smtClean="0"/>
                        <a:t> </a:t>
                      </a:r>
                      <a:r>
                        <a:rPr lang="en-GB" sz="1400" baseline="0" dirty="0" err="1" smtClean="0"/>
                        <a:t>echeance</a:t>
                      </a:r>
                      <a:endParaRPr lang="en-GB" sz="1400" dirty="0"/>
                    </a:p>
                  </a:txBody>
                  <a:tcPr/>
                </a:tc>
                <a:tc>
                  <a:txBody>
                    <a:bodyPr/>
                    <a:lstStyle/>
                    <a:p>
                      <a:r>
                        <a:rPr lang="en-GB" sz="1400" dirty="0" smtClean="0"/>
                        <a:t>Mode </a:t>
                      </a:r>
                      <a:r>
                        <a:rPr lang="en-GB" sz="1400" dirty="0" err="1" smtClean="0"/>
                        <a:t>d’evaluation</a:t>
                      </a:r>
                      <a:r>
                        <a:rPr lang="en-GB" sz="1400" dirty="0" smtClean="0"/>
                        <a:t> a </a:t>
                      </a:r>
                      <a:r>
                        <a:rPr lang="en-GB" sz="1400" dirty="0" err="1" smtClean="0"/>
                        <a:t>l’entrée</a:t>
                      </a:r>
                      <a:r>
                        <a:rPr lang="en-GB" sz="1400" dirty="0" smtClean="0"/>
                        <a:t> de quasi</a:t>
                      </a:r>
                      <a:r>
                        <a:rPr lang="en-GB" sz="1400" baseline="0" dirty="0" smtClean="0"/>
                        <a:t> </a:t>
                      </a:r>
                      <a:r>
                        <a:rPr lang="en-GB" sz="1400" baseline="0" dirty="0" err="1" smtClean="0"/>
                        <a:t>tous</a:t>
                      </a:r>
                      <a:r>
                        <a:rPr lang="en-GB" sz="1400" baseline="0" dirty="0" smtClean="0"/>
                        <a:t> les </a:t>
                      </a:r>
                      <a:r>
                        <a:rPr lang="en-GB" sz="1400" baseline="0" dirty="0" err="1" smtClean="0"/>
                        <a:t>actifs</a:t>
                      </a:r>
                      <a:r>
                        <a:rPr lang="en-GB" sz="1400" baseline="0" dirty="0" smtClean="0"/>
                        <a:t> et </a:t>
                      </a:r>
                      <a:r>
                        <a:rPr lang="en-GB" sz="1400" baseline="0" dirty="0" err="1" smtClean="0"/>
                        <a:t>passifs</a:t>
                      </a:r>
                      <a:r>
                        <a:rPr lang="en-GB" sz="1400" baseline="0" dirty="0" smtClean="0"/>
                        <a:t> </a:t>
                      </a:r>
                      <a:r>
                        <a:rPr lang="en-GB" sz="1400" baseline="0" dirty="0" err="1" smtClean="0"/>
                        <a:t>repris</a:t>
                      </a:r>
                      <a:r>
                        <a:rPr lang="en-GB" sz="1400" baseline="0" dirty="0" smtClean="0"/>
                        <a:t> </a:t>
                      </a:r>
                      <a:r>
                        <a:rPr lang="en-GB" sz="1400" baseline="0" dirty="0" err="1" smtClean="0"/>
                        <a:t>lors</a:t>
                      </a:r>
                      <a:r>
                        <a:rPr lang="en-GB" sz="1400" baseline="0" dirty="0" smtClean="0"/>
                        <a:t> de la business combination</a:t>
                      </a:r>
                      <a:endParaRPr lang="en-GB" sz="1400" dirty="0"/>
                    </a:p>
                  </a:txBody>
                  <a:tcPr/>
                </a:tc>
              </a:tr>
              <a:tr h="370840">
                <a:tc>
                  <a:txBody>
                    <a:bodyPr/>
                    <a:lstStyle/>
                    <a:p>
                      <a:r>
                        <a:rPr lang="en-GB" sz="1400" dirty="0" smtClean="0"/>
                        <a:t>Notes</a:t>
                      </a:r>
                    </a:p>
                    <a:p>
                      <a:endParaRPr lang="en-GB" sz="1400" dirty="0"/>
                    </a:p>
                  </a:txBody>
                  <a:tcPr/>
                </a:tc>
                <a:tc>
                  <a:txBody>
                    <a:bodyPr/>
                    <a:lstStyle/>
                    <a:p>
                      <a:endParaRPr lang="en-GB" sz="1400" dirty="0"/>
                    </a:p>
                  </a:txBody>
                  <a:tcPr/>
                </a:tc>
                <a:tc>
                  <a:txBody>
                    <a:bodyPr/>
                    <a:lstStyle/>
                    <a:p>
                      <a:r>
                        <a:rPr lang="en-GB" sz="1400" dirty="0" err="1" smtClean="0"/>
                        <a:t>Contrainte</a:t>
                      </a:r>
                      <a:r>
                        <a:rPr lang="en-GB" sz="1400" dirty="0" smtClean="0"/>
                        <a:t>  </a:t>
                      </a:r>
                      <a:r>
                        <a:rPr lang="en-GB" sz="1400" dirty="0" err="1" smtClean="0"/>
                        <a:t>supplementaire</a:t>
                      </a:r>
                      <a:r>
                        <a:rPr lang="en-GB" sz="1400" baseline="0" dirty="0" smtClean="0"/>
                        <a:t> pour </a:t>
                      </a:r>
                      <a:r>
                        <a:rPr lang="en-GB" sz="1400" baseline="0" dirty="0" err="1" smtClean="0"/>
                        <a:t>incorporels</a:t>
                      </a:r>
                      <a:r>
                        <a:rPr lang="en-GB" sz="1400" baseline="0" dirty="0" smtClean="0"/>
                        <a:t> a la JV (</a:t>
                      </a:r>
                      <a:r>
                        <a:rPr lang="en-GB" sz="1400" baseline="0" dirty="0" err="1" smtClean="0"/>
                        <a:t>marche</a:t>
                      </a:r>
                      <a:r>
                        <a:rPr lang="en-GB" sz="1400" baseline="0" dirty="0" smtClean="0"/>
                        <a:t> </a:t>
                      </a:r>
                      <a:r>
                        <a:rPr lang="en-GB" sz="1400" baseline="0" dirty="0" err="1" smtClean="0"/>
                        <a:t>actif</a:t>
                      </a:r>
                      <a:r>
                        <a:rPr lang="en-GB" sz="1400" baseline="0" dirty="0" smtClean="0"/>
                        <a:t>)</a:t>
                      </a:r>
                      <a:endParaRPr lang="en-GB" sz="1400" dirty="0"/>
                    </a:p>
                  </a:txBody>
                  <a:tcPr/>
                </a:tc>
                <a:tc>
                  <a:txBody>
                    <a:bodyPr/>
                    <a:lstStyle/>
                    <a:p>
                      <a:endParaRPr lang="en-GB" sz="1400" dirty="0"/>
                    </a:p>
                  </a:txBody>
                  <a:tcPr/>
                </a:tc>
                <a:tc>
                  <a:txBody>
                    <a:bodyPr/>
                    <a:lstStyle/>
                    <a:p>
                      <a:endParaRPr lang="en-GB" sz="1400" dirty="0"/>
                    </a:p>
                  </a:txBody>
                  <a:tcPr/>
                </a:tc>
                <a:tc>
                  <a:txBody>
                    <a:bodyPr/>
                    <a:lstStyle/>
                    <a:p>
                      <a:endParaRPr lang="en-GB" sz="1400" dirty="0"/>
                    </a:p>
                  </a:txBody>
                  <a:tcPr/>
                </a:tc>
                <a:tc>
                  <a:txBody>
                    <a:bodyPr/>
                    <a:lstStyle/>
                    <a:p>
                      <a:r>
                        <a:rPr lang="en-GB" sz="1400" dirty="0" err="1" smtClean="0"/>
                        <a:t>Ces</a:t>
                      </a:r>
                      <a:r>
                        <a:rPr lang="en-GB" sz="1400" baseline="0" dirty="0" smtClean="0"/>
                        <a:t> JV </a:t>
                      </a:r>
                      <a:r>
                        <a:rPr lang="en-GB" sz="1400" baseline="0" dirty="0" err="1" smtClean="0"/>
                        <a:t>d’entrée</a:t>
                      </a:r>
                      <a:r>
                        <a:rPr lang="en-GB" sz="1400" baseline="0" dirty="0" smtClean="0"/>
                        <a:t> </a:t>
                      </a:r>
                      <a:r>
                        <a:rPr lang="en-GB" sz="1400" baseline="0" dirty="0" err="1" smtClean="0"/>
                        <a:t>deviennent</a:t>
                      </a:r>
                      <a:r>
                        <a:rPr lang="en-GB" sz="1400" baseline="0" dirty="0" smtClean="0"/>
                        <a:t> le nouveau </a:t>
                      </a:r>
                      <a:r>
                        <a:rPr lang="en-GB" sz="1400" baseline="0" dirty="0" err="1" smtClean="0"/>
                        <a:t>cout</a:t>
                      </a:r>
                      <a:r>
                        <a:rPr lang="en-GB" sz="1400" baseline="0" dirty="0" smtClean="0"/>
                        <a:t> </a:t>
                      </a:r>
                      <a:r>
                        <a:rPr lang="en-GB" sz="1400" baseline="0" dirty="0" err="1" smtClean="0"/>
                        <a:t>historique</a:t>
                      </a:r>
                      <a:endParaRPr lang="en-GB" sz="1400" dirty="0"/>
                    </a:p>
                  </a:txBody>
                  <a:tcPr/>
                </a:tc>
              </a:tr>
            </a:tbl>
          </a:graphicData>
        </a:graphic>
      </p:graphicFrame>
      <p:sp>
        <p:nvSpPr>
          <p:cNvPr id="4" name="Footer Placeholder 3"/>
          <p:cNvSpPr>
            <a:spLocks noGrp="1"/>
          </p:cNvSpPr>
          <p:nvPr>
            <p:ph type="ftr" sz="quarter" idx="11"/>
          </p:nvPr>
        </p:nvSpPr>
        <p:spPr/>
        <p:txBody>
          <a:bodyPr/>
          <a:lstStyle/>
          <a:p>
            <a:r>
              <a:rPr lang="en-GB" smtClean="0"/>
              <a:t>10/01/2017 academie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74311841"/>
      </p:ext>
    </p:extLst>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1_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3.xml><?xml version="1.0" encoding="utf-8"?>
<a:theme xmlns:a="http://schemas.openxmlformats.org/drawingml/2006/main" name="2_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9277</TotalTime>
  <Words>3194</Words>
  <Application>Microsoft Office PowerPoint</Application>
  <PresentationFormat>Grand écran</PresentationFormat>
  <Paragraphs>299</Paragraphs>
  <Slides>24</Slides>
  <Notes>3</Notes>
  <HiddenSlides>0</HiddenSlides>
  <MMClips>0</MMClips>
  <ScaleCrop>false</ScaleCrop>
  <HeadingPairs>
    <vt:vector size="6" baseType="variant">
      <vt:variant>
        <vt:lpstr>Polices utilisées</vt:lpstr>
      </vt:variant>
      <vt:variant>
        <vt:i4>5</vt:i4>
      </vt:variant>
      <vt:variant>
        <vt:lpstr>Thème</vt:lpstr>
      </vt:variant>
      <vt:variant>
        <vt:i4>3</vt:i4>
      </vt:variant>
      <vt:variant>
        <vt:lpstr>Titres des diapositives</vt:lpstr>
      </vt:variant>
      <vt:variant>
        <vt:i4>24</vt:i4>
      </vt:variant>
    </vt:vector>
  </HeadingPairs>
  <TitlesOfParts>
    <vt:vector size="32" baseType="lpstr">
      <vt:lpstr>ＭＳ Ｐゴシック</vt:lpstr>
      <vt:lpstr>Calibri</vt:lpstr>
      <vt:lpstr>Gill Sans MT</vt:lpstr>
      <vt:lpstr>Wingdings</vt:lpstr>
      <vt:lpstr>Wingdings 2</vt:lpstr>
      <vt:lpstr>Dividend</vt:lpstr>
      <vt:lpstr>1_Dividend</vt:lpstr>
      <vt:lpstr>2_Dividend</vt:lpstr>
      <vt:lpstr>Académie de comptabilité – 10 janvier 2017</vt:lpstr>
      <vt:lpstr>De quoi allons nous parler ?</vt:lpstr>
      <vt:lpstr>LA LOGIQUE INTERNE DU REFERENTIEL IFRS</vt:lpstr>
      <vt:lpstr>Les DEUX GRANDES FAMILLES de mesure comptable en ifrs</vt:lpstr>
      <vt:lpstr>Pour QUELLES RAISONS uTILISER TELLE OU TELLE METHODE?</vt:lpstr>
      <vt:lpstr>Présentation PowerPoint</vt:lpstr>
      <vt:lpstr>Présentation PowerPoint</vt:lpstr>
      <vt:lpstr>LES FACTEURS A PRENDRE EN CONSIDERATION POUR LE CHOIX D’UNE BASE D’EVALUATION</vt:lpstr>
      <vt:lpstr>LES MODES DE MESURE d’actifs PRESENTS DANS LES PRINCIPAUX IFRS</vt:lpstr>
      <vt:lpstr>Les modesde mesure des passifs</vt:lpstr>
      <vt:lpstr>APPLICATION AU CAS DES INSTRUMENTS FINANCIERS (IFRS 9)</vt:lpstr>
      <vt:lpstr>Règlement ce 2016/2067 du 22/11/2016</vt:lpstr>
      <vt:lpstr>CRITERES APPLICABLES en matière de classement</vt:lpstr>
      <vt:lpstr>RESUME DU MODELE DE CLASSEMENT</vt:lpstr>
      <vt:lpstr>LE TEST “SPPI”</vt:lpstr>
      <vt:lpstr>MODELES ALTERNATIFS DE CLASSEMENT</vt:lpstr>
      <vt:lpstr>TRAITEMENT DES DERIVES INCORPORES</vt:lpstr>
      <vt:lpstr>LE TRAITEMENT SELON IFRS 9 DU PROPRE RISQUE DE CREDIT DANS UN PASSIF FINANCIER A LA JUSTE VALEUR</vt:lpstr>
      <vt:lpstr>Ifrs 9 ET BILANS DES BANQUES</vt:lpstr>
      <vt:lpstr>Cout historique et juste valeur dans les bilans bancaires : Bien loin de la full fair value ! </vt:lpstr>
      <vt:lpstr>La faible importance du “mark-to-model” pour les banques européennes (JV de niveau III)</vt:lpstr>
      <vt:lpstr>Les banques francaises ne devraient pas voir des bouleversements en matière de classement, selon eba</vt:lpstr>
      <vt:lpstr>Au niveau europeen (extraits du rapport d’EBA)</vt:lpstr>
      <vt:lpstr>Au niveau europeen (extraits du rapport d’EBA)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Rotary club paris ouest</dc:title>
  <dc:creator>Philippe DANJOU</dc:creator>
  <cp:lastModifiedBy>Sylvie Cantau</cp:lastModifiedBy>
  <cp:revision>100</cp:revision>
  <cp:lastPrinted>2017-01-09T21:19:01Z</cp:lastPrinted>
  <dcterms:created xsi:type="dcterms:W3CDTF">2016-12-13T09:47:08Z</dcterms:created>
  <dcterms:modified xsi:type="dcterms:W3CDTF">2017-04-25T13:09:52Z</dcterms:modified>
</cp:coreProperties>
</file>